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12192000"/>
  <p:notesSz cx="6858000" cy="9144000"/>
  <p:embeddedFontLst>
    <p:embeddedFont>
      <p:font typeface="Roboto"/>
      <p:regular r:id="rId38"/>
      <p:bold r:id="rId39"/>
      <p:italic r:id="rId40"/>
      <p:boldItalic r:id="rId41"/>
    </p:embeddedFont>
    <p:embeddedFont>
      <p:font typeface="Noto Sans"/>
      <p:regular r:id="rId42"/>
      <p:bold r:id="rId43"/>
      <p:italic r:id="rId44"/>
      <p:boldItalic r:id="rId45"/>
    </p:embeddedFont>
    <p:embeddedFont>
      <p:font typeface="Lora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1FFF7A4-2D2B-43EC-8AF9-DFEF6C36F998}">
  <a:tblStyle styleId="{51FFF7A4-2D2B-43EC-8AF9-DFEF6C36F9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42" Type="http://schemas.openxmlformats.org/officeDocument/2006/relationships/font" Target="fonts/NotoSans-regular.fntdata"/><Relationship Id="rId41" Type="http://schemas.openxmlformats.org/officeDocument/2006/relationships/font" Target="fonts/Roboto-boldItalic.fntdata"/><Relationship Id="rId44" Type="http://schemas.openxmlformats.org/officeDocument/2006/relationships/font" Target="fonts/NotoSans-italic.fntdata"/><Relationship Id="rId43" Type="http://schemas.openxmlformats.org/officeDocument/2006/relationships/font" Target="fonts/NotoSans-bold.fntdata"/><Relationship Id="rId46" Type="http://schemas.openxmlformats.org/officeDocument/2006/relationships/font" Target="fonts/Lora-regular.fntdata"/><Relationship Id="rId45" Type="http://schemas.openxmlformats.org/officeDocument/2006/relationships/font" Target="fonts/NotoSans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ora-italic.fntdata"/><Relationship Id="rId47" Type="http://schemas.openxmlformats.org/officeDocument/2006/relationships/font" Target="fonts/Lora-bold.fntdata"/><Relationship Id="rId49" Type="http://schemas.openxmlformats.org/officeDocument/2006/relationships/font" Target="fonts/Lor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Roboto-bold.fntdata"/><Relationship Id="rId38" Type="http://schemas.openxmlformats.org/officeDocument/2006/relationships/font" Target="fonts/Roboto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cc6da43f74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2cc6da43f74_0_1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cc6da43f74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2cc6da43f74_0_1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cc6da43f7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2cc6da43f74_0_1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cc6da43f7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2cc6da43f74_0_1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cc6da43f74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2cc6da43f74_0_2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6efe3d528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26efe3d528b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6efe3d528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26efe3d528b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6efe3d52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92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00">
                <a:solidFill>
                  <a:schemeClr val="dk1"/>
                </a:solidFill>
              </a:rPr>
              <a:t>Next 3 minutes (approx.)</a:t>
            </a:r>
            <a:r>
              <a:rPr lang="en-US" sz="1000">
                <a:solidFill>
                  <a:schemeClr val="dk1"/>
                </a:solidFill>
              </a:rPr>
              <a:t> of your presentation -- </a:t>
            </a:r>
            <a:r>
              <a:rPr i="1" lang="en-US" sz="1000">
                <a:solidFill>
                  <a:schemeClr val="dk1"/>
                </a:solidFill>
              </a:rPr>
              <a:t>Core Analysis</a:t>
            </a:r>
            <a:endParaRPr i="1"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US" sz="1000">
                <a:solidFill>
                  <a:schemeClr val="dk1"/>
                </a:solidFill>
              </a:rPr>
              <a:t>If you used ML (regression, classification, or something else); mention mainly WHICH one(s).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US" sz="1000">
                <a:solidFill>
                  <a:schemeClr val="dk1"/>
                </a:solidFill>
              </a:rPr>
              <a:t>You may now briefly CLARIFY why and how the ML problem(s) aim(s) to solve your objective.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US" sz="1000">
                <a:solidFill>
                  <a:schemeClr val="dk1"/>
                </a:solidFill>
              </a:rPr>
              <a:t>How did you apply ML technique(s) to SOLVE your problem? Which model(s), how and why?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US" sz="1000">
                <a:solidFill>
                  <a:schemeClr val="dk1"/>
                </a:solidFill>
              </a:rPr>
              <a:t>Did you only use tools and techniques learned in this course? What ELSE did you learn / try?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26efe3d528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6efe3d528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26efe3d528b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6efcd79260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26efcd79260_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6f0250567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26f0250567f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6f06a2ea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26f06a2eae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6f0250567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26f0250567f_0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6f0250567f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26f0250567f_0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6f0250567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26f0250567f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6f1404d27b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26f1404d27b_0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6f1404d27b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26f1404d27b_0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6f1251117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g26f12511178_0_1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6f1251117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g26f12511178_0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6f1251117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g26f12511178_0_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6f12511178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g26f12511178_0_1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6f12511178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g26f12511178_0_1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6f12511178_0_1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6f12511178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ba7cb85c6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cba7cb85c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cba7cb85c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2cba7cb85c6_0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cc6da43f7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2cc6da43f74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cc6da43f7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2cc6da43f74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cc6da43f7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2cc6da43f74_0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cc6da43f7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2cc6da43f74_0_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Relationship Id="rId4" Type="http://schemas.openxmlformats.org/officeDocument/2006/relationships/image" Target="../media/image36.png"/><Relationship Id="rId5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Relationship Id="rId4" Type="http://schemas.openxmlformats.org/officeDocument/2006/relationships/image" Target="../media/image35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3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Relationship Id="rId4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image" Target="../media/image20.png"/><Relationship Id="rId5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kaggle.com/datasets/debajyotipodder/co2-emission-by-vehicles/data" TargetMode="External"/><Relationship Id="rId4" Type="http://schemas.openxmlformats.org/officeDocument/2006/relationships/hyperlink" Target="https://www.canada.ca/en/environment-climate-change/services/environmental-indicators/greenhouse-gas-emissions.html" TargetMode="External"/><Relationship Id="rId10" Type="http://schemas.openxmlformats.org/officeDocument/2006/relationships/hyperlink" Target="https://www.analyticsvidhya.com/blog/2018/08/k-nearest-neighbor-introduction-regression-python/" TargetMode="External"/><Relationship Id="rId9" Type="http://schemas.openxmlformats.org/officeDocument/2006/relationships/hyperlink" Target="https://towardsdatascience.com/a-quick-and-dirty-guide-to-random-forest-regression-52ca0af157f8" TargetMode="External"/><Relationship Id="rId5" Type="http://schemas.openxmlformats.org/officeDocument/2006/relationships/hyperlink" Target="https://www.way.com/blog/what-are-cylinders-in-a-car-all-you-need-to-know/" TargetMode="External"/><Relationship Id="rId6" Type="http://schemas.openxmlformats.org/officeDocument/2006/relationships/hyperlink" Target="https://www.analyticsvidhya.com/blog/2022/08/dealing-with-outliers-using-the-z-score-method/" TargetMode="External"/><Relationship Id="rId7" Type="http://schemas.openxmlformats.org/officeDocument/2006/relationships/hyperlink" Target="https://saturncloud.io/blog/linear-regression-with-sklearn-using-categorical-variables/#:~:text=To%20use%20categorical%20variables%20in,label%20encoding%2C%20and%20binary%20encoding." TargetMode="External"/><Relationship Id="rId8" Type="http://schemas.openxmlformats.org/officeDocument/2006/relationships/hyperlink" Target="https://towardsdatascience.com/random-forest-regression-5f605132d19d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4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21.png"/><Relationship Id="rId6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" name="Google Shape;85;p13"/>
          <p:cNvGrpSpPr/>
          <p:nvPr/>
        </p:nvGrpSpPr>
        <p:grpSpPr>
          <a:xfrm>
            <a:off x="1360905" y="5252326"/>
            <a:ext cx="9470190" cy="1015663"/>
            <a:chOff x="669514" y="5252325"/>
            <a:chExt cx="9470190" cy="1015663"/>
          </a:xfrm>
        </p:grpSpPr>
        <p:sp>
          <p:nvSpPr>
            <p:cNvPr id="86" name="Google Shape;86;p13"/>
            <p:cNvSpPr txBox="1"/>
            <p:nvPr/>
          </p:nvSpPr>
          <p:spPr>
            <a:xfrm>
              <a:off x="669514" y="5252325"/>
              <a:ext cx="5426486" cy="1015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6000" u="none" cap="none" strike="noStrike">
                  <a:solidFill>
                    <a:schemeClr val="lt1"/>
                  </a:solidFill>
                  <a:latin typeface="Lora"/>
                  <a:ea typeface="Lora"/>
                  <a:cs typeface="Lora"/>
                  <a:sym typeface="Lora"/>
                </a:rPr>
                <a:t>Car Emissions</a:t>
              </a:r>
              <a:endParaRPr/>
            </a:p>
          </p:txBody>
        </p:sp>
        <p:sp>
          <p:nvSpPr>
            <p:cNvPr id="87" name="Google Shape;87;p13"/>
            <p:cNvSpPr txBox="1"/>
            <p:nvPr/>
          </p:nvSpPr>
          <p:spPr>
            <a:xfrm>
              <a:off x="6197599" y="5609357"/>
              <a:ext cx="39421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Lora"/>
                  <a:ea typeface="Lora"/>
                  <a:cs typeface="Lora"/>
                  <a:sym typeface="Lora"/>
                </a:rPr>
                <a:t>PowerPoint Presentation Template</a:t>
              </a:r>
              <a:endParaRPr/>
            </a:p>
          </p:txBody>
        </p:sp>
      </p:grpSp>
      <p:pic>
        <p:nvPicPr>
          <p:cNvPr descr="A picture containing land vehicle, car, outdoor, wheel&#10;&#10;Description automatically generated" id="88" name="Google Shape;88;p13"/>
          <p:cNvPicPr preferRelativeResize="0"/>
          <p:nvPr/>
        </p:nvPicPr>
        <p:blipFill rotWithShape="1">
          <a:blip r:embed="rId3">
            <a:alphaModFix/>
          </a:blip>
          <a:srcRect b="0" l="0" r="35390" t="0"/>
          <a:stretch/>
        </p:blipFill>
        <p:spPr>
          <a:xfrm>
            <a:off x="0" y="0"/>
            <a:ext cx="7907706" cy="688534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/>
          <p:nvPr/>
        </p:nvSpPr>
        <p:spPr>
          <a:xfrm>
            <a:off x="6096000" y="0"/>
            <a:ext cx="6196075" cy="6858000"/>
          </a:xfrm>
          <a:prstGeom prst="rect">
            <a:avLst/>
          </a:prstGeom>
          <a:solidFill>
            <a:srgbClr val="B93E2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6492533" y="1426694"/>
            <a:ext cx="54030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SC1015 Mini Project</a:t>
            </a:r>
            <a:endParaRPr b="1" sz="60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6542487" y="3520150"/>
            <a:ext cx="53031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CO2 Emission by Vehicles</a:t>
            </a:r>
            <a:endParaRPr sz="22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Group Members: </a:t>
            </a:r>
            <a:endParaRPr sz="18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Chester Chiow Yong Xun </a:t>
            </a:r>
            <a:endParaRPr sz="18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Eng Yi Xuan </a:t>
            </a:r>
            <a:endParaRPr sz="18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Le Xuan Tung</a:t>
            </a:r>
            <a:endParaRPr sz="18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Lab Group: FDAE</a:t>
            </a:r>
            <a:endParaRPr sz="18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Team: 3</a:t>
            </a:r>
            <a:endParaRPr sz="18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/>
          <p:nvPr/>
        </p:nvSpPr>
        <p:spPr>
          <a:xfrm>
            <a:off x="0" y="0"/>
            <a:ext cx="1279200" cy="6858000"/>
          </a:xfrm>
          <a:prstGeom prst="rect">
            <a:avLst/>
          </a:prstGeom>
          <a:solidFill>
            <a:srgbClr val="B93E2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2"/>
          <p:cNvSpPr txBox="1"/>
          <p:nvPr/>
        </p:nvSpPr>
        <p:spPr>
          <a:xfrm>
            <a:off x="7669475" y="6063700"/>
            <a:ext cx="4378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rPr>
              <a:t>Exploratory Analysis </a:t>
            </a:r>
            <a:endParaRPr sz="3300">
              <a:solidFill>
                <a:schemeClr val="accent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1" name="Google Shape;191;p22"/>
          <p:cNvSpPr txBox="1"/>
          <p:nvPr/>
        </p:nvSpPr>
        <p:spPr>
          <a:xfrm>
            <a:off x="1499075" y="376275"/>
            <a:ext cx="6170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CO2 Emissions</a:t>
            </a:r>
            <a:endParaRPr b="1" i="0" sz="1600">
              <a:solidFill>
                <a:srgbClr val="3F3F3F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92" name="Google Shape;19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050" y="1667800"/>
            <a:ext cx="8859901" cy="185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2"/>
          <p:cNvSpPr txBox="1"/>
          <p:nvPr/>
        </p:nvSpPr>
        <p:spPr>
          <a:xfrm>
            <a:off x="2020425" y="1098400"/>
            <a:ext cx="4314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Interquartile Range Method</a:t>
            </a:r>
            <a:endParaRPr sz="2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94" name="Google Shape;194;p22"/>
          <p:cNvPicPr preferRelativeResize="0"/>
          <p:nvPr/>
        </p:nvPicPr>
        <p:blipFill rotWithShape="1">
          <a:blip r:embed="rId4">
            <a:alphaModFix/>
          </a:blip>
          <a:srcRect b="0" l="3873" r="0" t="0"/>
          <a:stretch/>
        </p:blipFill>
        <p:spPr>
          <a:xfrm>
            <a:off x="1837625" y="4263725"/>
            <a:ext cx="8386750" cy="175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2"/>
          <p:cNvSpPr txBox="1"/>
          <p:nvPr/>
        </p:nvSpPr>
        <p:spPr>
          <a:xfrm>
            <a:off x="2020425" y="3610313"/>
            <a:ext cx="4314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Z-Score </a:t>
            </a:r>
            <a:r>
              <a:rPr lang="en-US" sz="2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Method</a:t>
            </a:r>
            <a:endParaRPr sz="2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6" name="Google Shape;196;p22"/>
          <p:cNvSpPr/>
          <p:nvPr/>
        </p:nvSpPr>
        <p:spPr>
          <a:xfrm>
            <a:off x="9652225" y="2015950"/>
            <a:ext cx="334800" cy="941100"/>
          </a:xfrm>
          <a:prstGeom prst="rect">
            <a:avLst/>
          </a:prstGeom>
          <a:noFill/>
          <a:ln cap="flat" cmpd="sng" w="38100">
            <a:solidFill>
              <a:srgbClr val="B93E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/>
          <p:nvPr/>
        </p:nvSpPr>
        <p:spPr>
          <a:xfrm>
            <a:off x="-75" y="0"/>
            <a:ext cx="7594800" cy="6858000"/>
          </a:xfrm>
          <a:prstGeom prst="rect">
            <a:avLst/>
          </a:prstGeom>
          <a:solidFill>
            <a:srgbClr val="B93E2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"/>
          <p:cNvSpPr txBox="1"/>
          <p:nvPr/>
        </p:nvSpPr>
        <p:spPr>
          <a:xfrm>
            <a:off x="421825" y="337625"/>
            <a:ext cx="3712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Numerical Variables against CO2 Emissions</a:t>
            </a:r>
            <a:endParaRPr b="1" sz="33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3" name="Google Shape;203;p23"/>
          <p:cNvSpPr txBox="1"/>
          <p:nvPr/>
        </p:nvSpPr>
        <p:spPr>
          <a:xfrm>
            <a:off x="7669475" y="6063700"/>
            <a:ext cx="4378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rPr>
              <a:t>Exploratory Analysis </a:t>
            </a:r>
            <a:endParaRPr sz="3300">
              <a:solidFill>
                <a:schemeClr val="accent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4" name="Google Shape;204;p23"/>
          <p:cNvSpPr txBox="1"/>
          <p:nvPr/>
        </p:nvSpPr>
        <p:spPr>
          <a:xfrm>
            <a:off x="421825" y="2374300"/>
            <a:ext cx="4314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5" name="Google Shape;205;p23"/>
          <p:cNvSpPr txBox="1"/>
          <p:nvPr/>
        </p:nvSpPr>
        <p:spPr>
          <a:xfrm>
            <a:off x="326125" y="2048250"/>
            <a:ext cx="4031700" cy="1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Lora"/>
              <a:buChar char="●"/>
            </a:pPr>
            <a:r>
              <a:rPr lang="en-US" sz="185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Strong Positive Correlation between CO2 Emissions and the other Numerical Variables</a:t>
            </a:r>
            <a:endParaRPr sz="36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06" name="Google Shape;2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0075" y="201275"/>
            <a:ext cx="5553476" cy="5779449"/>
          </a:xfrm>
          <a:prstGeom prst="rect">
            <a:avLst/>
          </a:prstGeom>
          <a:noFill/>
          <a:ln cap="flat" cmpd="sng" w="38100">
            <a:solidFill>
              <a:srgbClr val="B93E2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7" name="Google Shape;207;p23"/>
          <p:cNvSpPr/>
          <p:nvPr/>
        </p:nvSpPr>
        <p:spPr>
          <a:xfrm>
            <a:off x="9723225" y="1922775"/>
            <a:ext cx="654000" cy="16938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3"/>
          <p:cNvSpPr/>
          <p:nvPr/>
        </p:nvSpPr>
        <p:spPr>
          <a:xfrm>
            <a:off x="9723225" y="337625"/>
            <a:ext cx="654000" cy="10818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"/>
          <p:cNvSpPr/>
          <p:nvPr/>
        </p:nvSpPr>
        <p:spPr>
          <a:xfrm>
            <a:off x="7986025" y="3495150"/>
            <a:ext cx="654000" cy="6003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3"/>
          <p:cNvSpPr txBox="1"/>
          <p:nvPr/>
        </p:nvSpPr>
        <p:spPr>
          <a:xfrm>
            <a:off x="421825" y="3159375"/>
            <a:ext cx="4031700" cy="1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Lora"/>
              <a:buChar char="●"/>
            </a:pPr>
            <a:r>
              <a:rPr lang="en-US" sz="185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Weak Positive Correlation between CO2 Emissions and Number of Gears</a:t>
            </a:r>
            <a:endParaRPr sz="36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11" name="Google Shape;211;p23"/>
          <p:cNvSpPr txBox="1"/>
          <p:nvPr/>
        </p:nvSpPr>
        <p:spPr>
          <a:xfrm>
            <a:off x="326125" y="4322800"/>
            <a:ext cx="4314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Lora"/>
              <a:buChar char="●"/>
            </a:pPr>
            <a:r>
              <a:rPr lang="en-US" sz="185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Strong </a:t>
            </a:r>
            <a:r>
              <a:rPr lang="en-US" sz="185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Positive Correlation between Fuel Consumption Comb and both Cylinders and Engine Size </a:t>
            </a:r>
            <a:endParaRPr sz="36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12" name="Google Shape;212;p23"/>
          <p:cNvSpPr/>
          <p:nvPr/>
        </p:nvSpPr>
        <p:spPr>
          <a:xfrm>
            <a:off x="7214675" y="2974600"/>
            <a:ext cx="876900" cy="5694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/>
          <p:nvPr/>
        </p:nvSpPr>
        <p:spPr>
          <a:xfrm>
            <a:off x="0" y="0"/>
            <a:ext cx="12192000" cy="1127700"/>
          </a:xfrm>
          <a:prstGeom prst="rect">
            <a:avLst/>
          </a:prstGeom>
          <a:solidFill>
            <a:srgbClr val="B93E2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4"/>
          <p:cNvSpPr txBox="1"/>
          <p:nvPr/>
        </p:nvSpPr>
        <p:spPr>
          <a:xfrm>
            <a:off x="421825" y="337625"/>
            <a:ext cx="1025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Numerical Variables against CO2 Emissions</a:t>
            </a:r>
            <a:endParaRPr b="1" sz="33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19" name="Google Shape;219;p24"/>
          <p:cNvSpPr txBox="1"/>
          <p:nvPr/>
        </p:nvSpPr>
        <p:spPr>
          <a:xfrm>
            <a:off x="7669475" y="6063700"/>
            <a:ext cx="4378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rPr>
              <a:t>Exploratory Analysis </a:t>
            </a:r>
            <a:endParaRPr sz="3300">
              <a:solidFill>
                <a:schemeClr val="accent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20" name="Google Shape;220;p24"/>
          <p:cNvSpPr txBox="1"/>
          <p:nvPr/>
        </p:nvSpPr>
        <p:spPr>
          <a:xfrm>
            <a:off x="468427" y="2113770"/>
            <a:ext cx="4959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21" name="Google Shape;221;p24"/>
          <p:cNvPicPr preferRelativeResize="0"/>
          <p:nvPr/>
        </p:nvPicPr>
        <p:blipFill rotWithShape="1">
          <a:blip r:embed="rId3">
            <a:alphaModFix/>
          </a:blip>
          <a:srcRect b="0" l="0" r="13763" t="0"/>
          <a:stretch/>
        </p:blipFill>
        <p:spPr>
          <a:xfrm>
            <a:off x="110025" y="2481999"/>
            <a:ext cx="11867471" cy="2284693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4"/>
          <p:cNvSpPr/>
          <p:nvPr/>
        </p:nvSpPr>
        <p:spPr>
          <a:xfrm>
            <a:off x="4419470" y="2481898"/>
            <a:ext cx="1907400" cy="2284800"/>
          </a:xfrm>
          <a:prstGeom prst="rect">
            <a:avLst/>
          </a:prstGeom>
          <a:noFill/>
          <a:ln cap="flat" cmpd="sng" w="38100">
            <a:solidFill>
              <a:srgbClr val="B93E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4"/>
          <p:cNvSpPr txBox="1"/>
          <p:nvPr/>
        </p:nvSpPr>
        <p:spPr>
          <a:xfrm>
            <a:off x="4278335" y="1849500"/>
            <a:ext cx="2189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Most Scattered</a:t>
            </a:r>
            <a:endParaRPr sz="1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24" name="Google Shape;224;p24"/>
          <p:cNvSpPr/>
          <p:nvPr/>
        </p:nvSpPr>
        <p:spPr>
          <a:xfrm>
            <a:off x="110027" y="2481898"/>
            <a:ext cx="4309500" cy="2284800"/>
          </a:xfrm>
          <a:prstGeom prst="rect">
            <a:avLst/>
          </a:prstGeom>
          <a:noFill/>
          <a:ln cap="flat" cmpd="sng" w="38100">
            <a:solidFill>
              <a:srgbClr val="B93E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4"/>
          <p:cNvSpPr txBox="1"/>
          <p:nvPr/>
        </p:nvSpPr>
        <p:spPr>
          <a:xfrm>
            <a:off x="614924" y="1625750"/>
            <a:ext cx="3299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 Little Scattered</a:t>
            </a:r>
            <a:endParaRPr sz="1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General Increasing Trend</a:t>
            </a:r>
            <a:endParaRPr b="1" sz="2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26" name="Google Shape;226;p24"/>
          <p:cNvSpPr/>
          <p:nvPr/>
        </p:nvSpPr>
        <p:spPr>
          <a:xfrm>
            <a:off x="6326758" y="2481884"/>
            <a:ext cx="5721600" cy="2284800"/>
          </a:xfrm>
          <a:prstGeom prst="rect">
            <a:avLst/>
          </a:prstGeom>
          <a:noFill/>
          <a:ln cap="flat" cmpd="sng" w="38100">
            <a:solidFill>
              <a:srgbClr val="B93E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4"/>
          <p:cNvSpPr txBox="1"/>
          <p:nvPr/>
        </p:nvSpPr>
        <p:spPr>
          <a:xfrm>
            <a:off x="8092710" y="1311950"/>
            <a:ext cx="21897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Least Scattered</a:t>
            </a:r>
            <a:endParaRPr sz="1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Increasing Trend</a:t>
            </a:r>
            <a:endParaRPr sz="1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Distinct Lines</a:t>
            </a:r>
            <a:endParaRPr sz="1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28" name="Google Shape;228;p24"/>
          <p:cNvSpPr txBox="1"/>
          <p:nvPr/>
        </p:nvSpPr>
        <p:spPr>
          <a:xfrm>
            <a:off x="-613577" y="1164950"/>
            <a:ext cx="354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Observations</a:t>
            </a:r>
            <a:endParaRPr b="1" sz="2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29" name="Google Shape;229;p24"/>
          <p:cNvSpPr txBox="1"/>
          <p:nvPr/>
        </p:nvSpPr>
        <p:spPr>
          <a:xfrm>
            <a:off x="110031" y="5709475"/>
            <a:ext cx="282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Insights</a:t>
            </a:r>
            <a:endParaRPr b="1" sz="2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0" name="Google Shape;230;p24"/>
          <p:cNvSpPr txBox="1"/>
          <p:nvPr/>
        </p:nvSpPr>
        <p:spPr>
          <a:xfrm>
            <a:off x="3961081" y="4853350"/>
            <a:ext cx="2824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May not be a Significant Factor</a:t>
            </a:r>
            <a:endParaRPr sz="1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1" name="Google Shape;231;p24"/>
          <p:cNvSpPr txBox="1"/>
          <p:nvPr/>
        </p:nvSpPr>
        <p:spPr>
          <a:xfrm>
            <a:off x="535124" y="4853338"/>
            <a:ext cx="3459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D0D0D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Some level of consistency in the relationship </a:t>
            </a:r>
            <a:endParaRPr sz="1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2" name="Google Shape;232;p24"/>
          <p:cNvSpPr txBox="1"/>
          <p:nvPr/>
        </p:nvSpPr>
        <p:spPr>
          <a:xfrm>
            <a:off x="6691200" y="4874750"/>
            <a:ext cx="52863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D0D0D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Maybe organised by different categorical variable.</a:t>
            </a:r>
            <a:endParaRPr sz="1500">
              <a:solidFill>
                <a:srgbClr val="0D0D0D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Each categorical variable type may have different relationships between Fuel Consumption and CO2 Emissions</a:t>
            </a:r>
            <a:endParaRPr sz="1500">
              <a:solidFill>
                <a:srgbClr val="0D0D0D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D0D0D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"/>
          <p:cNvSpPr/>
          <p:nvPr/>
        </p:nvSpPr>
        <p:spPr>
          <a:xfrm>
            <a:off x="0" y="0"/>
            <a:ext cx="12192000" cy="1127700"/>
          </a:xfrm>
          <a:prstGeom prst="rect">
            <a:avLst/>
          </a:prstGeom>
          <a:solidFill>
            <a:srgbClr val="B93E2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5"/>
          <p:cNvSpPr txBox="1"/>
          <p:nvPr/>
        </p:nvSpPr>
        <p:spPr>
          <a:xfrm>
            <a:off x="421825" y="337625"/>
            <a:ext cx="1025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Categorical </a:t>
            </a:r>
            <a:r>
              <a:rPr b="1" lang="en-US" sz="3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Variables against CO2 Emissions</a:t>
            </a:r>
            <a:endParaRPr b="1" sz="33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9" name="Google Shape;239;p25"/>
          <p:cNvSpPr txBox="1"/>
          <p:nvPr/>
        </p:nvSpPr>
        <p:spPr>
          <a:xfrm>
            <a:off x="7669475" y="6063700"/>
            <a:ext cx="4378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rPr>
              <a:t>Exploratory Analysis </a:t>
            </a:r>
            <a:endParaRPr sz="3300">
              <a:solidFill>
                <a:schemeClr val="accent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40" name="Google Shape;240;p25"/>
          <p:cNvSpPr txBox="1"/>
          <p:nvPr/>
        </p:nvSpPr>
        <p:spPr>
          <a:xfrm>
            <a:off x="421827" y="2113782"/>
            <a:ext cx="4959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41" name="Google Shape;241;p25"/>
          <p:cNvSpPr txBox="1"/>
          <p:nvPr/>
        </p:nvSpPr>
        <p:spPr>
          <a:xfrm>
            <a:off x="-261150" y="1351200"/>
            <a:ext cx="284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Observations</a:t>
            </a:r>
            <a:endParaRPr b="1" sz="2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42" name="Google Shape;242;p25"/>
          <p:cNvSpPr txBox="1"/>
          <p:nvPr/>
        </p:nvSpPr>
        <p:spPr>
          <a:xfrm>
            <a:off x="951275" y="5540500"/>
            <a:ext cx="2841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43" name="Google Shape;2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475" y="4396810"/>
            <a:ext cx="3421450" cy="2267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9925" y="1874401"/>
            <a:ext cx="5525129" cy="369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6475" y="1874400"/>
            <a:ext cx="3421449" cy="226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5"/>
          <p:cNvSpPr txBox="1"/>
          <p:nvPr/>
        </p:nvSpPr>
        <p:spPr>
          <a:xfrm rot="-5400000">
            <a:off x="-770471" y="1804971"/>
            <a:ext cx="35634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CO2 emissions(g/km)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5"/>
          <p:cNvSpPr txBox="1"/>
          <p:nvPr/>
        </p:nvSpPr>
        <p:spPr>
          <a:xfrm>
            <a:off x="2308670" y="3974289"/>
            <a:ext cx="26625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Transmission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5"/>
          <p:cNvSpPr txBox="1"/>
          <p:nvPr/>
        </p:nvSpPr>
        <p:spPr>
          <a:xfrm>
            <a:off x="2400845" y="6506089"/>
            <a:ext cx="26625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Fuel Type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5"/>
          <p:cNvSpPr txBox="1"/>
          <p:nvPr/>
        </p:nvSpPr>
        <p:spPr>
          <a:xfrm rot="-5400000">
            <a:off x="-774296" y="4518996"/>
            <a:ext cx="35634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CO2 emissions(g/km)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5"/>
          <p:cNvSpPr txBox="1"/>
          <p:nvPr/>
        </p:nvSpPr>
        <p:spPr>
          <a:xfrm rot="-5400000">
            <a:off x="3769379" y="2821334"/>
            <a:ext cx="35634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CO2 emissions(g/km)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5"/>
          <p:cNvSpPr txBox="1"/>
          <p:nvPr/>
        </p:nvSpPr>
        <p:spPr>
          <a:xfrm>
            <a:off x="8017820" y="5540489"/>
            <a:ext cx="26625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Vehicle Class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6"/>
          <p:cNvSpPr/>
          <p:nvPr/>
        </p:nvSpPr>
        <p:spPr>
          <a:xfrm>
            <a:off x="-75" y="0"/>
            <a:ext cx="7594800" cy="6858000"/>
          </a:xfrm>
          <a:prstGeom prst="rect">
            <a:avLst/>
          </a:prstGeom>
          <a:solidFill>
            <a:srgbClr val="B93E2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6"/>
          <p:cNvSpPr txBox="1"/>
          <p:nvPr/>
        </p:nvSpPr>
        <p:spPr>
          <a:xfrm>
            <a:off x="191400" y="352975"/>
            <a:ext cx="3712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Fuel Type</a:t>
            </a:r>
            <a:endParaRPr b="1" sz="33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7669475" y="6063700"/>
            <a:ext cx="4378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rPr>
              <a:t>Exploratory Analysis</a:t>
            </a:r>
            <a:r>
              <a:rPr lang="en-US" sz="3300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endParaRPr sz="3300">
              <a:solidFill>
                <a:schemeClr val="accent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9" name="Google Shape;259;p26"/>
          <p:cNvSpPr txBox="1"/>
          <p:nvPr/>
        </p:nvSpPr>
        <p:spPr>
          <a:xfrm>
            <a:off x="421825" y="2374300"/>
            <a:ext cx="4314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260" name="Google Shape;260;p26"/>
          <p:cNvGrpSpPr/>
          <p:nvPr/>
        </p:nvGrpSpPr>
        <p:grpSpPr>
          <a:xfrm>
            <a:off x="5901029" y="525398"/>
            <a:ext cx="5378803" cy="5361636"/>
            <a:chOff x="4979275" y="648325"/>
            <a:chExt cx="5224675" cy="5208000"/>
          </a:xfrm>
        </p:grpSpPr>
        <p:sp>
          <p:nvSpPr>
            <p:cNvPr id="261" name="Google Shape;261;p26"/>
            <p:cNvSpPr/>
            <p:nvPr/>
          </p:nvSpPr>
          <p:spPr>
            <a:xfrm>
              <a:off x="4980650" y="648325"/>
              <a:ext cx="5223300" cy="5208000"/>
            </a:xfrm>
            <a:prstGeom prst="rect">
              <a:avLst/>
            </a:prstGeom>
            <a:solidFill>
              <a:schemeClr val="lt1"/>
            </a:solidFill>
            <a:ln cap="flat" cmpd="sng" w="38100">
              <a:solidFill>
                <a:srgbClr val="B93E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26"/>
            <p:cNvSpPr txBox="1"/>
            <p:nvPr/>
          </p:nvSpPr>
          <p:spPr>
            <a:xfrm rot="-5400000">
              <a:off x="3428575" y="2204500"/>
              <a:ext cx="34614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CO2 emissions(g/km)</a:t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26"/>
            <p:cNvSpPr txBox="1"/>
            <p:nvPr/>
          </p:nvSpPr>
          <p:spPr>
            <a:xfrm>
              <a:off x="6795925" y="5467075"/>
              <a:ext cx="2586300" cy="26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Fuel Consumption(L/100km)</a:t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64" name="Google Shape;264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90588" y="818875"/>
              <a:ext cx="4731326" cy="47254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5" name="Google Shape;265;p26"/>
          <p:cNvSpPr txBox="1"/>
          <p:nvPr/>
        </p:nvSpPr>
        <p:spPr>
          <a:xfrm>
            <a:off x="191400" y="1028600"/>
            <a:ext cx="284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Observations</a:t>
            </a:r>
            <a:endParaRPr b="1" sz="22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66" name="Google Shape;266;p26"/>
          <p:cNvSpPr txBox="1"/>
          <p:nvPr/>
        </p:nvSpPr>
        <p:spPr>
          <a:xfrm>
            <a:off x="282350" y="1551800"/>
            <a:ext cx="5481900" cy="19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ora"/>
              <a:buChar char="●"/>
            </a:pPr>
            <a:r>
              <a:rPr lang="en-US" sz="17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Clear clusters </a:t>
            </a:r>
            <a:endParaRPr sz="17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ora"/>
              <a:buChar char="●"/>
            </a:pPr>
            <a:r>
              <a:rPr lang="en-US" sz="17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Orange plot points (Diesel) form the top line</a:t>
            </a:r>
            <a:endParaRPr sz="17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ora"/>
              <a:buChar char="●"/>
            </a:pPr>
            <a:r>
              <a:rPr lang="en-US" sz="17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Red plot points (Ethanol) form the bottom line</a:t>
            </a:r>
            <a:endParaRPr sz="17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ora"/>
              <a:buChar char="●"/>
            </a:pPr>
            <a:r>
              <a:rPr lang="en-US" sz="17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In general, for the same amount of Fuel Consumption, Diesel vehicles emit the most CO2 while Ethanol vehicles emit the least CO2. </a:t>
            </a:r>
            <a:endParaRPr b="1" sz="17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67" name="Google Shape;267;p26"/>
          <p:cNvSpPr txBox="1"/>
          <p:nvPr/>
        </p:nvSpPr>
        <p:spPr>
          <a:xfrm>
            <a:off x="282350" y="3766200"/>
            <a:ext cx="284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Insights</a:t>
            </a:r>
            <a:endParaRPr b="1" sz="22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282350" y="4289400"/>
            <a:ext cx="5481900" cy="19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ora"/>
              <a:buChar char="●"/>
            </a:pPr>
            <a:r>
              <a:rPr lang="en-US" sz="17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Fuel Type may be a significant factor influencing the relationship between CO2 Emissions and Fuel Consumption. </a:t>
            </a:r>
            <a:endParaRPr sz="17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ora"/>
              <a:buChar char="●"/>
            </a:pPr>
            <a:r>
              <a:rPr lang="en-US" sz="17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Different fuel types result in different levels of CO2 emissions for the same amount of fuel consumption.</a:t>
            </a:r>
            <a:endParaRPr b="1" sz="17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69" name="Google Shape;269;p26"/>
          <p:cNvSpPr/>
          <p:nvPr/>
        </p:nvSpPr>
        <p:spPr>
          <a:xfrm rot="-3587619">
            <a:off x="6301538" y="2823592"/>
            <a:ext cx="3137052" cy="337025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6"/>
          <p:cNvSpPr/>
          <p:nvPr/>
        </p:nvSpPr>
        <p:spPr>
          <a:xfrm rot="-2928760">
            <a:off x="7174553" y="2589103"/>
            <a:ext cx="4600294" cy="548092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7"/>
          <p:cNvSpPr/>
          <p:nvPr/>
        </p:nvSpPr>
        <p:spPr>
          <a:xfrm>
            <a:off x="0" y="487925"/>
            <a:ext cx="12192000" cy="5224200"/>
          </a:xfrm>
          <a:prstGeom prst="rect">
            <a:avLst/>
          </a:prstGeom>
          <a:solidFill>
            <a:srgbClr val="B93E2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7"/>
          <p:cNvSpPr txBox="1"/>
          <p:nvPr/>
        </p:nvSpPr>
        <p:spPr>
          <a:xfrm>
            <a:off x="5333901" y="2267350"/>
            <a:ext cx="6317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7" name="Google Shape;277;p27"/>
          <p:cNvSpPr txBox="1"/>
          <p:nvPr/>
        </p:nvSpPr>
        <p:spPr>
          <a:xfrm>
            <a:off x="290875" y="757225"/>
            <a:ext cx="4685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One Hot Encoding</a:t>
            </a:r>
            <a:endParaRPr b="1" sz="33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8" name="Google Shape;278;p27"/>
          <p:cNvSpPr txBox="1"/>
          <p:nvPr/>
        </p:nvSpPr>
        <p:spPr>
          <a:xfrm>
            <a:off x="290875" y="1647925"/>
            <a:ext cx="116334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Lora"/>
              <a:buChar char="●"/>
            </a:pPr>
            <a:r>
              <a:rPr lang="en-US" sz="225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Preserves the information contained within categorical variables</a:t>
            </a:r>
            <a:endParaRPr sz="225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Lora"/>
              <a:buChar char="●"/>
            </a:pPr>
            <a:r>
              <a:rPr lang="en-US" sz="225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Transforms categorical data into numerical columns. </a:t>
            </a:r>
            <a:endParaRPr sz="225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79" name="Google Shape;2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9525" y="3199275"/>
            <a:ext cx="9972474" cy="35510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8"/>
          <p:cNvSpPr/>
          <p:nvPr/>
        </p:nvSpPr>
        <p:spPr>
          <a:xfrm>
            <a:off x="0" y="868925"/>
            <a:ext cx="12192000" cy="5224200"/>
          </a:xfrm>
          <a:prstGeom prst="rect">
            <a:avLst/>
          </a:prstGeom>
          <a:solidFill>
            <a:srgbClr val="B93E2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8"/>
          <p:cNvSpPr txBox="1"/>
          <p:nvPr/>
        </p:nvSpPr>
        <p:spPr>
          <a:xfrm>
            <a:off x="242300" y="2739425"/>
            <a:ext cx="1025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One Hot Encoding</a:t>
            </a:r>
            <a:endParaRPr b="1" sz="33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86" name="Google Shape;286;p28"/>
          <p:cNvPicPr preferRelativeResize="0"/>
          <p:nvPr/>
        </p:nvPicPr>
        <p:blipFill rotWithShape="1">
          <a:blip r:embed="rId3">
            <a:alphaModFix/>
          </a:blip>
          <a:srcRect b="0" l="0" r="0" t="27283"/>
          <a:stretch/>
        </p:blipFill>
        <p:spPr>
          <a:xfrm>
            <a:off x="394700" y="3509050"/>
            <a:ext cx="4913775" cy="34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8050" y="257225"/>
            <a:ext cx="5278125" cy="6600776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8"/>
          <p:cNvSpPr/>
          <p:nvPr/>
        </p:nvSpPr>
        <p:spPr>
          <a:xfrm>
            <a:off x="6035750" y="1263875"/>
            <a:ext cx="5003400" cy="53142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9"/>
          <p:cNvSpPr/>
          <p:nvPr/>
        </p:nvSpPr>
        <p:spPr>
          <a:xfrm>
            <a:off x="6017800" y="0"/>
            <a:ext cx="6174300" cy="6858000"/>
          </a:xfrm>
          <a:prstGeom prst="rect">
            <a:avLst/>
          </a:prstGeom>
          <a:solidFill>
            <a:srgbClr val="B93E2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ECECEC"/>
              </a:buClr>
              <a:buSzPts val="1900"/>
              <a:buFont typeface="Roboto"/>
              <a:buNone/>
            </a:pPr>
            <a:r>
              <a:t/>
            </a:r>
            <a:endParaRPr sz="190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29"/>
          <p:cNvSpPr txBox="1"/>
          <p:nvPr/>
        </p:nvSpPr>
        <p:spPr>
          <a:xfrm>
            <a:off x="491974" y="2035625"/>
            <a:ext cx="5025900" cy="30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Problem Type</a:t>
            </a:r>
            <a:endParaRPr sz="3000">
              <a:solidFill>
                <a:srgbClr val="3F3F3F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3F3F3F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Prediction: Numeric</a:t>
            </a:r>
            <a:endParaRPr b="1" sz="4800">
              <a:solidFill>
                <a:srgbClr val="3F3F3F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3F3F3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95" name="Google Shape;295;p29"/>
          <p:cNvSpPr txBox="1"/>
          <p:nvPr/>
        </p:nvSpPr>
        <p:spPr>
          <a:xfrm>
            <a:off x="6735975" y="1883225"/>
            <a:ext cx="5023200" cy="30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Solution</a:t>
            </a:r>
            <a:endParaRPr sz="30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Regression</a:t>
            </a:r>
            <a:endParaRPr b="1" sz="48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Linear Regression</a:t>
            </a:r>
            <a:endParaRPr b="1" sz="23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Random Forest for Regression</a:t>
            </a:r>
            <a:endParaRPr b="1" sz="23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K-Nearest Neighbour Regression</a:t>
            </a:r>
            <a:endParaRPr b="1" sz="23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0"/>
          <p:cNvSpPr/>
          <p:nvPr/>
        </p:nvSpPr>
        <p:spPr>
          <a:xfrm>
            <a:off x="0" y="868925"/>
            <a:ext cx="12192000" cy="5224200"/>
          </a:xfrm>
          <a:prstGeom prst="rect">
            <a:avLst/>
          </a:prstGeom>
          <a:solidFill>
            <a:srgbClr val="B93E2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0"/>
          <p:cNvSpPr txBox="1"/>
          <p:nvPr/>
        </p:nvSpPr>
        <p:spPr>
          <a:xfrm>
            <a:off x="5333901" y="2267350"/>
            <a:ext cx="6317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02" name="Google Shape;302;p30"/>
          <p:cNvSpPr txBox="1"/>
          <p:nvPr/>
        </p:nvSpPr>
        <p:spPr>
          <a:xfrm>
            <a:off x="290875" y="1138225"/>
            <a:ext cx="468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Why Regression?</a:t>
            </a:r>
            <a:endParaRPr b="1" sz="28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03" name="Google Shape;303;p30"/>
          <p:cNvSpPr txBox="1"/>
          <p:nvPr/>
        </p:nvSpPr>
        <p:spPr>
          <a:xfrm>
            <a:off x="290875" y="2028925"/>
            <a:ext cx="60771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ora"/>
              <a:buChar char="●"/>
            </a:pPr>
            <a:r>
              <a:rPr lang="en-US" sz="19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Provide insights into the relationship between various vehicle specifications and environmental factors</a:t>
            </a:r>
            <a:endParaRPr sz="19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ora"/>
              <a:buChar char="●"/>
            </a:pPr>
            <a:r>
              <a:rPr lang="en-US" sz="19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Develop predictive models that can estimate CO2 emissions with reasonable accuracy</a:t>
            </a:r>
            <a:endParaRPr sz="19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ora"/>
              <a:buChar char="●"/>
            </a:pPr>
            <a:r>
              <a:rPr lang="en-US" sz="19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Regression analysis can be used to optimize vehicle designs for reduced environmental impact.</a:t>
            </a:r>
            <a:endParaRPr sz="19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04" name="Google Shape;304;p30"/>
          <p:cNvPicPr preferRelativeResize="0"/>
          <p:nvPr/>
        </p:nvPicPr>
        <p:blipFill rotWithShape="1">
          <a:blip r:embed="rId3">
            <a:alphaModFix/>
          </a:blip>
          <a:srcRect b="0" l="2409" r="20100" t="0"/>
          <a:stretch/>
        </p:blipFill>
        <p:spPr>
          <a:xfrm>
            <a:off x="6524875" y="0"/>
            <a:ext cx="531404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1"/>
          <p:cNvSpPr/>
          <p:nvPr/>
        </p:nvSpPr>
        <p:spPr>
          <a:xfrm>
            <a:off x="0" y="0"/>
            <a:ext cx="12192000" cy="1098600"/>
          </a:xfrm>
          <a:prstGeom prst="rect">
            <a:avLst/>
          </a:prstGeom>
          <a:solidFill>
            <a:srgbClr val="B93E2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31"/>
          <p:cNvSpPr txBox="1"/>
          <p:nvPr/>
        </p:nvSpPr>
        <p:spPr>
          <a:xfrm>
            <a:off x="394700" y="272250"/>
            <a:ext cx="1025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Univariate Linear Regression</a:t>
            </a:r>
            <a:endParaRPr b="1" sz="33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11" name="Google Shape;31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025" y="1532575"/>
            <a:ext cx="4454298" cy="22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1"/>
          <p:cNvSpPr txBox="1"/>
          <p:nvPr/>
        </p:nvSpPr>
        <p:spPr>
          <a:xfrm>
            <a:off x="994900" y="1174800"/>
            <a:ext cx="4829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Engine Size vs CO2 Emission</a:t>
            </a:r>
            <a:endParaRPr sz="17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13" name="Google Shape;31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5625" y="1601900"/>
            <a:ext cx="2392462" cy="227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5625" y="4241475"/>
            <a:ext cx="2542092" cy="2422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3475" y="4241475"/>
            <a:ext cx="4829401" cy="242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1"/>
          <p:cNvSpPr txBox="1"/>
          <p:nvPr/>
        </p:nvSpPr>
        <p:spPr>
          <a:xfrm>
            <a:off x="913475" y="3883700"/>
            <a:ext cx="4829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Number of Gears </a:t>
            </a:r>
            <a:r>
              <a:rPr lang="en-US" sz="17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vs CO2 Emission</a:t>
            </a:r>
            <a:endParaRPr sz="17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7" name="Google Shape;317;p31"/>
          <p:cNvSpPr txBox="1"/>
          <p:nvPr/>
        </p:nvSpPr>
        <p:spPr>
          <a:xfrm>
            <a:off x="5931975" y="1174800"/>
            <a:ext cx="4829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Cylinders </a:t>
            </a:r>
            <a:r>
              <a:rPr lang="en-US" sz="17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vs CO2 Emission</a:t>
            </a:r>
            <a:endParaRPr sz="17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8" name="Google Shape;318;p31"/>
          <p:cNvSpPr txBox="1"/>
          <p:nvPr/>
        </p:nvSpPr>
        <p:spPr>
          <a:xfrm>
            <a:off x="5554725" y="3883700"/>
            <a:ext cx="5888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Fuel Consumption Comb </a:t>
            </a:r>
            <a:r>
              <a:rPr lang="en-US" sz="17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vs CO2 Emission</a:t>
            </a:r>
            <a:endParaRPr sz="17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9" name="Google Shape;319;p31"/>
          <p:cNvSpPr/>
          <p:nvPr/>
        </p:nvSpPr>
        <p:spPr>
          <a:xfrm>
            <a:off x="858875" y="3887500"/>
            <a:ext cx="4965300" cy="28737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31"/>
          <p:cNvSpPr/>
          <p:nvPr/>
        </p:nvSpPr>
        <p:spPr>
          <a:xfrm>
            <a:off x="0" y="1098600"/>
            <a:ext cx="12192000" cy="5759400"/>
          </a:xfrm>
          <a:prstGeom prst="rect">
            <a:avLst/>
          </a:prstGeom>
          <a:solidFill>
            <a:srgbClr val="FFFFFF">
              <a:alpha val="70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21" name="Google Shape;321;p31"/>
          <p:cNvGraphicFramePr/>
          <p:nvPr/>
        </p:nvGraphicFramePr>
        <p:xfrm>
          <a:off x="1279413" y="4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{51FFF7A4-2D2B-43EC-8AF9-DFEF6C36F998}</a:tableStyleId>
              </a:tblPr>
              <a:tblGrid>
                <a:gridCol w="1001100"/>
                <a:gridCol w="1629625"/>
                <a:gridCol w="1629650"/>
              </a:tblGrid>
              <a:tr h="439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Train</a:t>
                      </a:r>
                      <a:endParaRPr sz="17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Test</a:t>
                      </a:r>
                      <a:endParaRPr sz="17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9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chemeClr val="accent6"/>
                          </a:solidFill>
                        </a:rPr>
                        <a:t>0.03173</a:t>
                      </a:r>
                      <a:endParaRPr b="1" sz="17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chemeClr val="accent6"/>
                          </a:solidFill>
                        </a:rPr>
                        <a:t>0.02224</a:t>
                      </a:r>
                      <a:endParaRPr b="1" sz="17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9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MSE</a:t>
                      </a:r>
                      <a:endParaRPr sz="19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chemeClr val="accent6"/>
                          </a:solidFill>
                        </a:rPr>
                        <a:t>2868.262</a:t>
                      </a:r>
                      <a:endParaRPr b="1" sz="17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chemeClr val="accent6"/>
                          </a:solidFill>
                        </a:rPr>
                        <a:t>2786.467</a:t>
                      </a:r>
                      <a:endParaRPr b="1" sz="17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22" name="Google Shape;322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56713" y="5188651"/>
            <a:ext cx="281575" cy="2713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3" name="Google Shape;323;p31"/>
          <p:cNvGraphicFramePr/>
          <p:nvPr/>
        </p:nvGraphicFramePr>
        <p:xfrm>
          <a:off x="6368888" y="4652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{51FFF7A4-2D2B-43EC-8AF9-DFEF6C36F998}</a:tableStyleId>
              </a:tblPr>
              <a:tblGrid>
                <a:gridCol w="1001100"/>
                <a:gridCol w="1629625"/>
                <a:gridCol w="1629650"/>
              </a:tblGrid>
              <a:tr h="439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Train</a:t>
                      </a:r>
                      <a:endParaRPr sz="17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Test</a:t>
                      </a:r>
                      <a:endParaRPr sz="17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9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0.81971</a:t>
                      </a:r>
                      <a:endParaRPr sz="17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0.80026</a:t>
                      </a:r>
                      <a:endParaRPr sz="17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9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MSE</a:t>
                      </a:r>
                      <a:endParaRPr sz="19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540.763</a:t>
                      </a:r>
                      <a:endParaRPr sz="17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548.822</a:t>
                      </a:r>
                      <a:endParaRPr sz="17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24" name="Google Shape;324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25638" y="5207313"/>
            <a:ext cx="281575" cy="2713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5" name="Google Shape;325;p31"/>
          <p:cNvGraphicFramePr/>
          <p:nvPr/>
        </p:nvGraphicFramePr>
        <p:xfrm>
          <a:off x="1279413" y="1855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{51FFF7A4-2D2B-43EC-8AF9-DFEF6C36F998}</a:tableStyleId>
              </a:tblPr>
              <a:tblGrid>
                <a:gridCol w="1001100"/>
                <a:gridCol w="1629625"/>
                <a:gridCol w="1629650"/>
              </a:tblGrid>
              <a:tr h="439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Train</a:t>
                      </a:r>
                      <a:endParaRPr sz="17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Test</a:t>
                      </a:r>
                      <a:endParaRPr sz="17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9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0.72292</a:t>
                      </a:r>
                      <a:endParaRPr sz="17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0.74554</a:t>
                      </a:r>
                      <a:endParaRPr sz="17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9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MSE</a:t>
                      </a:r>
                      <a:endParaRPr sz="19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821.167</a:t>
                      </a:r>
                      <a:endParaRPr sz="17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722.388</a:t>
                      </a:r>
                      <a:endParaRPr sz="17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26" name="Google Shape;326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56713" y="2357363"/>
            <a:ext cx="281575" cy="2713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7" name="Google Shape;327;p31"/>
          <p:cNvGraphicFramePr/>
          <p:nvPr/>
        </p:nvGraphicFramePr>
        <p:xfrm>
          <a:off x="6368888" y="1855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{51FFF7A4-2D2B-43EC-8AF9-DFEF6C36F998}</a:tableStyleId>
              </a:tblPr>
              <a:tblGrid>
                <a:gridCol w="1001100"/>
                <a:gridCol w="1629625"/>
                <a:gridCol w="1629650"/>
              </a:tblGrid>
              <a:tr h="439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Train</a:t>
                      </a:r>
                      <a:endParaRPr sz="17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Test</a:t>
                      </a:r>
                      <a:endParaRPr sz="17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9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0.69497</a:t>
                      </a:r>
                      <a:endParaRPr sz="17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0.70781</a:t>
                      </a:r>
                      <a:endParaRPr sz="17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9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MSE</a:t>
                      </a:r>
                      <a:endParaRPr sz="19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878.388</a:t>
                      </a:r>
                      <a:endParaRPr sz="17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905.961</a:t>
                      </a:r>
                      <a:endParaRPr sz="17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28" name="Google Shape;328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25638" y="2398226"/>
            <a:ext cx="281575" cy="2713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9" name="Google Shape;329;p31"/>
          <p:cNvGraphicFramePr/>
          <p:nvPr/>
        </p:nvGraphicFramePr>
        <p:xfrm>
          <a:off x="6368875" y="4652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{51FFF7A4-2D2B-43EC-8AF9-DFEF6C36F998}</a:tableStyleId>
              </a:tblPr>
              <a:tblGrid>
                <a:gridCol w="1001100"/>
                <a:gridCol w="1629625"/>
                <a:gridCol w="1629650"/>
              </a:tblGrid>
              <a:tr h="439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Train</a:t>
                      </a:r>
                      <a:endParaRPr sz="17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Test</a:t>
                      </a:r>
                      <a:endParaRPr sz="17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9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accent4"/>
                          </a:solidFill>
                        </a:rPr>
                        <a:t>0.81971</a:t>
                      </a:r>
                      <a:endParaRPr sz="17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accent4"/>
                          </a:solidFill>
                        </a:rPr>
                        <a:t>0.80026</a:t>
                      </a:r>
                      <a:endParaRPr sz="17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9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MSE</a:t>
                      </a:r>
                      <a:endParaRPr sz="19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accent4"/>
                          </a:solidFill>
                        </a:rPr>
                        <a:t>540.763</a:t>
                      </a:r>
                      <a:endParaRPr sz="17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accent4"/>
                          </a:solidFill>
                        </a:rPr>
                        <a:t>548.822</a:t>
                      </a:r>
                      <a:endParaRPr sz="17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30" name="Google Shape;330;p31"/>
          <p:cNvSpPr txBox="1"/>
          <p:nvPr/>
        </p:nvSpPr>
        <p:spPr>
          <a:xfrm>
            <a:off x="7701450" y="15225"/>
            <a:ext cx="437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Machine Learning</a:t>
            </a:r>
            <a:r>
              <a:rPr lang="en-US" sz="2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endParaRPr sz="20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/>
        </p:nvSpPr>
        <p:spPr>
          <a:xfrm>
            <a:off x="0" y="3002692"/>
            <a:ext cx="12192000" cy="3855308"/>
          </a:xfrm>
          <a:prstGeom prst="rect">
            <a:avLst/>
          </a:prstGeom>
          <a:solidFill>
            <a:srgbClr val="B93E2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/>
          </a:blip>
          <a:srcRect b="-970" l="0" r="0" t="0"/>
          <a:stretch/>
        </p:blipFill>
        <p:spPr>
          <a:xfrm>
            <a:off x="0" y="0"/>
            <a:ext cx="12191999" cy="3855308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/>
          <p:nvPr/>
        </p:nvSpPr>
        <p:spPr>
          <a:xfrm>
            <a:off x="0" y="0"/>
            <a:ext cx="12192000" cy="3855308"/>
          </a:xfrm>
          <a:prstGeom prst="rect">
            <a:avLst/>
          </a:prstGeom>
          <a:solidFill>
            <a:schemeClr val="dk1">
              <a:alpha val="5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481850" y="1451250"/>
            <a:ext cx="8715300" cy="447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690970" y="1810473"/>
            <a:ext cx="7614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B93E2D"/>
                </a:solidFill>
                <a:latin typeface="Lora"/>
                <a:ea typeface="Lora"/>
                <a:cs typeface="Lora"/>
                <a:sym typeface="Lora"/>
              </a:rPr>
              <a:t>CO2 Emissions in Canada</a:t>
            </a:r>
            <a:endParaRPr b="1" sz="1600">
              <a:solidFill>
                <a:srgbClr val="B93E2D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9197147" y="6063706"/>
            <a:ext cx="2851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Motivation </a:t>
            </a:r>
            <a:endParaRPr sz="33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774950" y="2748300"/>
            <a:ext cx="81291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Lora"/>
              <a:buChar char="●"/>
            </a:pPr>
            <a:r>
              <a:rPr lang="en-US" sz="2200">
                <a:solidFill>
                  <a:srgbClr val="333333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In 2021, Canada's total </a:t>
            </a:r>
            <a:r>
              <a:rPr lang="en-US" sz="2200">
                <a:solidFill>
                  <a:srgbClr val="333333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greenhouse</a:t>
            </a:r>
            <a:r>
              <a:rPr lang="en-US" sz="2200">
                <a:solidFill>
                  <a:srgbClr val="333333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 gas emissions were 670 megatonnes of carbon dioxide equivalent (Mt CO2 eq), a 1.8% increase from 2020.</a:t>
            </a:r>
            <a:endParaRPr sz="2200">
              <a:solidFill>
                <a:srgbClr val="333333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Lora"/>
              <a:ea typeface="Lora"/>
              <a:cs typeface="Lora"/>
              <a:sym typeface="Lor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Lora"/>
              <a:buChar char="●"/>
            </a:pPr>
            <a:r>
              <a:rPr lang="en-US" sz="2200">
                <a:solidFill>
                  <a:srgbClr val="333333"/>
                </a:solidFill>
                <a:latin typeface="Lora"/>
                <a:ea typeface="Lora"/>
                <a:cs typeface="Lora"/>
                <a:sym typeface="Lora"/>
              </a:rPr>
              <a:t>22% of CO2 was from transportation</a:t>
            </a:r>
            <a:endParaRPr sz="2200">
              <a:solidFill>
                <a:srgbClr val="333333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03" name="Google Shape;10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34550" y="206975"/>
            <a:ext cx="1930150" cy="200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/>
          <p:nvPr/>
        </p:nvSpPr>
        <p:spPr>
          <a:xfrm>
            <a:off x="0" y="0"/>
            <a:ext cx="12192000" cy="1098600"/>
          </a:xfrm>
          <a:prstGeom prst="rect">
            <a:avLst/>
          </a:prstGeom>
          <a:solidFill>
            <a:srgbClr val="B93E2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32"/>
          <p:cNvSpPr txBox="1"/>
          <p:nvPr/>
        </p:nvSpPr>
        <p:spPr>
          <a:xfrm>
            <a:off x="394700" y="272250"/>
            <a:ext cx="1025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Multivariate</a:t>
            </a:r>
            <a:r>
              <a:rPr b="1" lang="en-US" sz="3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 Linear Regression</a:t>
            </a:r>
            <a:endParaRPr b="1" sz="33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37" name="Google Shape;33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4750" y="1715951"/>
            <a:ext cx="7931950" cy="3973924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2"/>
          <p:cNvSpPr txBox="1"/>
          <p:nvPr/>
        </p:nvSpPr>
        <p:spPr>
          <a:xfrm>
            <a:off x="4969273" y="5689869"/>
            <a:ext cx="2325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Train Data</a:t>
            </a:r>
            <a:endParaRPr sz="1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39" name="Google Shape;339;p32"/>
          <p:cNvSpPr txBox="1"/>
          <p:nvPr/>
        </p:nvSpPr>
        <p:spPr>
          <a:xfrm>
            <a:off x="9115173" y="5689869"/>
            <a:ext cx="2325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Test </a:t>
            </a:r>
            <a:r>
              <a:rPr lang="en-US" sz="1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Data</a:t>
            </a:r>
            <a:endParaRPr sz="1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40" name="Google Shape;340;p32"/>
          <p:cNvSpPr txBox="1"/>
          <p:nvPr/>
        </p:nvSpPr>
        <p:spPr>
          <a:xfrm>
            <a:off x="296100" y="1896150"/>
            <a:ext cx="3108600" cy="18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Adjusted</a:t>
            </a:r>
            <a:r>
              <a:rPr lang="en-US" sz="21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    :</a:t>
            </a:r>
            <a:endParaRPr sz="21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 modified version of </a:t>
            </a:r>
            <a:endParaRPr sz="21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that adjusts for the number of predictors in the model.</a:t>
            </a:r>
            <a:endParaRPr sz="2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41" name="Google Shape;34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2712" y="2002726"/>
            <a:ext cx="281575" cy="27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6963" y="2324501"/>
            <a:ext cx="281575" cy="2713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43" name="Google Shape;343;p32"/>
          <p:cNvGraphicFramePr/>
          <p:nvPr/>
        </p:nvGraphicFramePr>
        <p:xfrm>
          <a:off x="228588" y="3802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{51FFF7A4-2D2B-43EC-8AF9-DFEF6C36F998}</a:tableStyleId>
              </a:tblPr>
              <a:tblGrid>
                <a:gridCol w="1169375"/>
                <a:gridCol w="1216525"/>
                <a:gridCol w="1253925"/>
              </a:tblGrid>
              <a:tr h="439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Train</a:t>
                      </a:r>
                      <a:endParaRPr sz="17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Test</a:t>
                      </a:r>
                      <a:endParaRPr sz="17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9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Adjusted</a:t>
                      </a:r>
                      <a:endParaRPr sz="16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chemeClr val="accent6"/>
                          </a:solidFill>
                        </a:rPr>
                        <a:t>0.99165</a:t>
                      </a:r>
                      <a:endParaRPr b="1" sz="17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chemeClr val="accent6"/>
                          </a:solidFill>
                        </a:rPr>
                        <a:t>0.99037</a:t>
                      </a:r>
                      <a:endParaRPr b="1" sz="17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9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chemeClr val="accent6"/>
                          </a:solidFill>
                        </a:rPr>
                        <a:t>0.99170</a:t>
                      </a:r>
                      <a:endParaRPr b="1" sz="17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chemeClr val="accent6"/>
                          </a:solidFill>
                        </a:rPr>
                        <a:t>0.99056</a:t>
                      </a:r>
                      <a:endParaRPr b="1" sz="17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9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MSE</a:t>
                      </a:r>
                      <a:endParaRPr sz="19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chemeClr val="accent6"/>
                          </a:solidFill>
                        </a:rPr>
                        <a:t>24.394</a:t>
                      </a:r>
                      <a:endParaRPr b="1" sz="17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chemeClr val="accent6"/>
                          </a:solidFill>
                        </a:rPr>
                        <a:t>27.593</a:t>
                      </a:r>
                      <a:endParaRPr b="1" sz="17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44" name="Google Shape;34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6021" y="4352488"/>
            <a:ext cx="191850" cy="1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427" y="4767756"/>
            <a:ext cx="281550" cy="271387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2"/>
          <p:cNvSpPr txBox="1"/>
          <p:nvPr/>
        </p:nvSpPr>
        <p:spPr>
          <a:xfrm>
            <a:off x="7701450" y="15225"/>
            <a:ext cx="437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Machine Learning </a:t>
            </a:r>
            <a:endParaRPr sz="20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3"/>
          <p:cNvSpPr/>
          <p:nvPr/>
        </p:nvSpPr>
        <p:spPr>
          <a:xfrm>
            <a:off x="0" y="0"/>
            <a:ext cx="12192000" cy="1098600"/>
          </a:xfrm>
          <a:prstGeom prst="rect">
            <a:avLst/>
          </a:prstGeom>
          <a:solidFill>
            <a:srgbClr val="B93E2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33"/>
          <p:cNvSpPr txBox="1"/>
          <p:nvPr/>
        </p:nvSpPr>
        <p:spPr>
          <a:xfrm>
            <a:off x="394700" y="272250"/>
            <a:ext cx="10258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53" name="Google Shape;353;p33"/>
          <p:cNvSpPr txBox="1"/>
          <p:nvPr/>
        </p:nvSpPr>
        <p:spPr>
          <a:xfrm>
            <a:off x="394700" y="272250"/>
            <a:ext cx="1025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Random Forest for</a:t>
            </a:r>
            <a:r>
              <a:rPr b="1" lang="en-US" sz="3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 Regression</a:t>
            </a:r>
            <a:endParaRPr b="1" sz="33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54" name="Google Shape;354;p33"/>
          <p:cNvSpPr txBox="1"/>
          <p:nvPr/>
        </p:nvSpPr>
        <p:spPr>
          <a:xfrm>
            <a:off x="7701450" y="15225"/>
            <a:ext cx="437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Machine Learning </a:t>
            </a:r>
            <a:endParaRPr sz="20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55" name="Google Shape;355;p33"/>
          <p:cNvSpPr/>
          <p:nvPr/>
        </p:nvSpPr>
        <p:spPr>
          <a:xfrm>
            <a:off x="2760725" y="1304825"/>
            <a:ext cx="2129100" cy="733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Lora"/>
                <a:ea typeface="Lora"/>
                <a:cs typeface="Lora"/>
                <a:sym typeface="Lora"/>
              </a:rPr>
              <a:t>Bootstrapping</a:t>
            </a:r>
            <a:endParaRPr sz="2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56" name="Google Shape;356;p33"/>
          <p:cNvSpPr/>
          <p:nvPr/>
        </p:nvSpPr>
        <p:spPr>
          <a:xfrm>
            <a:off x="7302163" y="1304825"/>
            <a:ext cx="2129100" cy="733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Random Feature Selection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33"/>
          <p:cNvSpPr/>
          <p:nvPr/>
        </p:nvSpPr>
        <p:spPr>
          <a:xfrm>
            <a:off x="3323027" y="2396647"/>
            <a:ext cx="356100" cy="353700"/>
          </a:xfrm>
          <a:prstGeom prst="ellipse">
            <a:avLst/>
          </a:prstGeom>
          <a:solidFill>
            <a:srgbClr val="B93E2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33"/>
          <p:cNvSpPr/>
          <p:nvPr/>
        </p:nvSpPr>
        <p:spPr>
          <a:xfrm>
            <a:off x="2640924" y="2850512"/>
            <a:ext cx="356100" cy="353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33"/>
          <p:cNvSpPr/>
          <p:nvPr/>
        </p:nvSpPr>
        <p:spPr>
          <a:xfrm>
            <a:off x="3049310" y="3458724"/>
            <a:ext cx="356100" cy="353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33"/>
          <p:cNvSpPr/>
          <p:nvPr/>
        </p:nvSpPr>
        <p:spPr>
          <a:xfrm>
            <a:off x="2194828" y="3458724"/>
            <a:ext cx="356100" cy="353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33"/>
          <p:cNvSpPr/>
          <p:nvPr/>
        </p:nvSpPr>
        <p:spPr>
          <a:xfrm>
            <a:off x="4035321" y="2850512"/>
            <a:ext cx="356100" cy="353700"/>
          </a:xfrm>
          <a:prstGeom prst="ellipse">
            <a:avLst/>
          </a:prstGeom>
          <a:solidFill>
            <a:srgbClr val="B93E2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33"/>
          <p:cNvSpPr/>
          <p:nvPr/>
        </p:nvSpPr>
        <p:spPr>
          <a:xfrm>
            <a:off x="3679174" y="3458724"/>
            <a:ext cx="356100" cy="353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33"/>
          <p:cNvSpPr/>
          <p:nvPr/>
        </p:nvSpPr>
        <p:spPr>
          <a:xfrm>
            <a:off x="4446376" y="3458724"/>
            <a:ext cx="356100" cy="353700"/>
          </a:xfrm>
          <a:prstGeom prst="ellipse">
            <a:avLst/>
          </a:prstGeom>
          <a:solidFill>
            <a:srgbClr val="B93E2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4" name="Google Shape;364;p33"/>
          <p:cNvCxnSpPr>
            <a:stCxn id="357" idx="3"/>
            <a:endCxn id="358" idx="7"/>
          </p:cNvCxnSpPr>
          <p:nvPr/>
        </p:nvCxnSpPr>
        <p:spPr>
          <a:xfrm flipH="1">
            <a:off x="2944977" y="2698549"/>
            <a:ext cx="430200" cy="20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5" name="Google Shape;365;p33"/>
          <p:cNvCxnSpPr>
            <a:stCxn id="357" idx="5"/>
            <a:endCxn id="361" idx="0"/>
          </p:cNvCxnSpPr>
          <p:nvPr/>
        </p:nvCxnSpPr>
        <p:spPr>
          <a:xfrm>
            <a:off x="3626978" y="2698549"/>
            <a:ext cx="586500" cy="15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33"/>
          <p:cNvCxnSpPr>
            <a:stCxn id="358" idx="3"/>
            <a:endCxn id="360" idx="0"/>
          </p:cNvCxnSpPr>
          <p:nvPr/>
        </p:nvCxnSpPr>
        <p:spPr>
          <a:xfrm flipH="1">
            <a:off x="2372974" y="3152414"/>
            <a:ext cx="320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7" name="Google Shape;367;p33"/>
          <p:cNvCxnSpPr>
            <a:stCxn id="358" idx="5"/>
            <a:endCxn id="359" idx="1"/>
          </p:cNvCxnSpPr>
          <p:nvPr/>
        </p:nvCxnSpPr>
        <p:spPr>
          <a:xfrm>
            <a:off x="2944875" y="3152414"/>
            <a:ext cx="156600" cy="35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8" name="Google Shape;368;p33"/>
          <p:cNvCxnSpPr>
            <a:endCxn id="362" idx="1"/>
          </p:cNvCxnSpPr>
          <p:nvPr/>
        </p:nvCxnSpPr>
        <p:spPr>
          <a:xfrm flipH="1">
            <a:off x="3731324" y="3152322"/>
            <a:ext cx="356100" cy="35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9" name="Google Shape;369;p33"/>
          <p:cNvCxnSpPr>
            <a:stCxn id="361" idx="5"/>
            <a:endCxn id="363" idx="7"/>
          </p:cNvCxnSpPr>
          <p:nvPr/>
        </p:nvCxnSpPr>
        <p:spPr>
          <a:xfrm>
            <a:off x="4339272" y="3152414"/>
            <a:ext cx="411000" cy="35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0" name="Google Shape;370;p33"/>
          <p:cNvSpPr txBox="1"/>
          <p:nvPr/>
        </p:nvSpPr>
        <p:spPr>
          <a:xfrm>
            <a:off x="5199463" y="1218450"/>
            <a:ext cx="1845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Training Data</a:t>
            </a:r>
            <a:endParaRPr sz="24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71" name="Google Shape;371;p33"/>
          <p:cNvSpPr/>
          <p:nvPr/>
        </p:nvSpPr>
        <p:spPr>
          <a:xfrm>
            <a:off x="8343969" y="2396647"/>
            <a:ext cx="356100" cy="353700"/>
          </a:xfrm>
          <a:prstGeom prst="ellipse">
            <a:avLst/>
          </a:prstGeom>
          <a:solidFill>
            <a:srgbClr val="B93E2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33"/>
          <p:cNvSpPr/>
          <p:nvPr/>
        </p:nvSpPr>
        <p:spPr>
          <a:xfrm>
            <a:off x="7661866" y="2850512"/>
            <a:ext cx="356100" cy="353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33"/>
          <p:cNvSpPr/>
          <p:nvPr/>
        </p:nvSpPr>
        <p:spPr>
          <a:xfrm>
            <a:off x="8070251" y="3458724"/>
            <a:ext cx="356100" cy="353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33"/>
          <p:cNvSpPr/>
          <p:nvPr/>
        </p:nvSpPr>
        <p:spPr>
          <a:xfrm>
            <a:off x="7215770" y="3458724"/>
            <a:ext cx="356100" cy="353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33"/>
          <p:cNvSpPr/>
          <p:nvPr/>
        </p:nvSpPr>
        <p:spPr>
          <a:xfrm>
            <a:off x="9056262" y="2850512"/>
            <a:ext cx="356100" cy="353700"/>
          </a:xfrm>
          <a:prstGeom prst="ellipse">
            <a:avLst/>
          </a:prstGeom>
          <a:solidFill>
            <a:srgbClr val="B93E2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33"/>
          <p:cNvSpPr/>
          <p:nvPr/>
        </p:nvSpPr>
        <p:spPr>
          <a:xfrm>
            <a:off x="8700116" y="3458724"/>
            <a:ext cx="356100" cy="3537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33"/>
          <p:cNvSpPr/>
          <p:nvPr/>
        </p:nvSpPr>
        <p:spPr>
          <a:xfrm>
            <a:off x="9467317" y="3458724"/>
            <a:ext cx="356100" cy="353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8" name="Google Shape;378;p33"/>
          <p:cNvCxnSpPr>
            <a:stCxn id="371" idx="3"/>
            <a:endCxn id="372" idx="7"/>
          </p:cNvCxnSpPr>
          <p:nvPr/>
        </p:nvCxnSpPr>
        <p:spPr>
          <a:xfrm flipH="1">
            <a:off x="7965918" y="2698549"/>
            <a:ext cx="430200" cy="20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9" name="Google Shape;379;p33"/>
          <p:cNvCxnSpPr>
            <a:stCxn id="371" idx="5"/>
            <a:endCxn id="375" idx="0"/>
          </p:cNvCxnSpPr>
          <p:nvPr/>
        </p:nvCxnSpPr>
        <p:spPr>
          <a:xfrm>
            <a:off x="8647919" y="2698549"/>
            <a:ext cx="586500" cy="15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0" name="Google Shape;380;p33"/>
          <p:cNvCxnSpPr>
            <a:stCxn id="372" idx="3"/>
            <a:endCxn id="374" idx="0"/>
          </p:cNvCxnSpPr>
          <p:nvPr/>
        </p:nvCxnSpPr>
        <p:spPr>
          <a:xfrm flipH="1">
            <a:off x="7393915" y="3152414"/>
            <a:ext cx="320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1" name="Google Shape;381;p33"/>
          <p:cNvCxnSpPr>
            <a:stCxn id="372" idx="5"/>
            <a:endCxn id="373" idx="1"/>
          </p:cNvCxnSpPr>
          <p:nvPr/>
        </p:nvCxnSpPr>
        <p:spPr>
          <a:xfrm>
            <a:off x="7965816" y="3152414"/>
            <a:ext cx="156600" cy="35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2" name="Google Shape;382;p33"/>
          <p:cNvCxnSpPr>
            <a:endCxn id="376" idx="1"/>
          </p:cNvCxnSpPr>
          <p:nvPr/>
        </p:nvCxnSpPr>
        <p:spPr>
          <a:xfrm flipH="1">
            <a:off x="8752265" y="3152322"/>
            <a:ext cx="356100" cy="35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3" name="Google Shape;383;p33"/>
          <p:cNvCxnSpPr>
            <a:stCxn id="375" idx="5"/>
            <a:endCxn id="377" idx="7"/>
          </p:cNvCxnSpPr>
          <p:nvPr/>
        </p:nvCxnSpPr>
        <p:spPr>
          <a:xfrm>
            <a:off x="9360213" y="3152414"/>
            <a:ext cx="411000" cy="35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4" name="Google Shape;384;p33"/>
          <p:cNvCxnSpPr>
            <a:stCxn id="370" idx="2"/>
            <a:endCxn id="357" idx="7"/>
          </p:cNvCxnSpPr>
          <p:nvPr/>
        </p:nvCxnSpPr>
        <p:spPr>
          <a:xfrm flipH="1">
            <a:off x="3627013" y="2141850"/>
            <a:ext cx="2495100" cy="306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5" name="Google Shape;385;p33"/>
          <p:cNvCxnSpPr>
            <a:stCxn id="370" idx="2"/>
            <a:endCxn id="371" idx="0"/>
          </p:cNvCxnSpPr>
          <p:nvPr/>
        </p:nvCxnSpPr>
        <p:spPr>
          <a:xfrm>
            <a:off x="6122113" y="2141850"/>
            <a:ext cx="2400000" cy="254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6" name="Google Shape;386;p33"/>
          <p:cNvCxnSpPr>
            <a:stCxn id="370" idx="2"/>
            <a:endCxn id="387" idx="0"/>
          </p:cNvCxnSpPr>
          <p:nvPr/>
        </p:nvCxnSpPr>
        <p:spPr>
          <a:xfrm flipH="1">
            <a:off x="6098113" y="2141850"/>
            <a:ext cx="24000" cy="76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7" name="Google Shape;387;p33"/>
          <p:cNvSpPr txBox="1"/>
          <p:nvPr/>
        </p:nvSpPr>
        <p:spPr>
          <a:xfrm>
            <a:off x="5574675" y="2902355"/>
            <a:ext cx="104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(...)</a:t>
            </a:r>
            <a:endParaRPr sz="2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88" name="Google Shape;388;p33"/>
          <p:cNvSpPr txBox="1"/>
          <p:nvPr/>
        </p:nvSpPr>
        <p:spPr>
          <a:xfrm>
            <a:off x="8521960" y="2183650"/>
            <a:ext cx="170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Tree 400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89" name="Google Shape;389;p33"/>
          <p:cNvSpPr txBox="1"/>
          <p:nvPr/>
        </p:nvSpPr>
        <p:spPr>
          <a:xfrm>
            <a:off x="1968150" y="2183650"/>
            <a:ext cx="170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Tree 1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90" name="Google Shape;390;p33"/>
          <p:cNvSpPr txBox="1"/>
          <p:nvPr/>
        </p:nvSpPr>
        <p:spPr>
          <a:xfrm>
            <a:off x="2042056" y="4338885"/>
            <a:ext cx="292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Prediction 1</a:t>
            </a:r>
            <a:endParaRPr sz="2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91" name="Google Shape;391;p33"/>
          <p:cNvSpPr txBox="1"/>
          <p:nvPr/>
        </p:nvSpPr>
        <p:spPr>
          <a:xfrm>
            <a:off x="7766327" y="4225603"/>
            <a:ext cx="292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Prediction 400</a:t>
            </a:r>
            <a:endParaRPr sz="2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92" name="Google Shape;392;p33"/>
          <p:cNvCxnSpPr>
            <a:stCxn id="363" idx="4"/>
            <a:endCxn id="390" idx="0"/>
          </p:cNvCxnSpPr>
          <p:nvPr/>
        </p:nvCxnSpPr>
        <p:spPr>
          <a:xfrm flipH="1">
            <a:off x="3503326" y="3812424"/>
            <a:ext cx="1121100" cy="526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3" name="Google Shape;393;p33"/>
          <p:cNvCxnSpPr>
            <a:stCxn id="376" idx="4"/>
            <a:endCxn id="391" idx="0"/>
          </p:cNvCxnSpPr>
          <p:nvPr/>
        </p:nvCxnSpPr>
        <p:spPr>
          <a:xfrm>
            <a:off x="8878166" y="3812424"/>
            <a:ext cx="349200" cy="413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4" name="Google Shape;394;p33"/>
          <p:cNvSpPr txBox="1"/>
          <p:nvPr/>
        </p:nvSpPr>
        <p:spPr>
          <a:xfrm>
            <a:off x="5442172" y="4147167"/>
            <a:ext cx="117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(...)</a:t>
            </a:r>
            <a:endParaRPr sz="2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95" name="Google Shape;395;p33"/>
          <p:cNvCxnSpPr>
            <a:stCxn id="387" idx="2"/>
            <a:endCxn id="394" idx="0"/>
          </p:cNvCxnSpPr>
          <p:nvPr/>
        </p:nvCxnSpPr>
        <p:spPr>
          <a:xfrm flipH="1">
            <a:off x="6030375" y="3517955"/>
            <a:ext cx="67800" cy="629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6" name="Google Shape;396;p33"/>
          <p:cNvSpPr/>
          <p:nvPr/>
        </p:nvSpPr>
        <p:spPr>
          <a:xfrm>
            <a:off x="4329525" y="5108500"/>
            <a:ext cx="3469500" cy="614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Lora"/>
                <a:ea typeface="Lora"/>
                <a:cs typeface="Lora"/>
                <a:sym typeface="Lora"/>
              </a:rPr>
              <a:t>Average All Predictions</a:t>
            </a:r>
            <a:endParaRPr sz="2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97" name="Google Shape;397;p33"/>
          <p:cNvCxnSpPr>
            <a:stCxn id="390" idx="2"/>
            <a:endCxn id="396" idx="0"/>
          </p:cNvCxnSpPr>
          <p:nvPr/>
        </p:nvCxnSpPr>
        <p:spPr>
          <a:xfrm>
            <a:off x="3503206" y="4831485"/>
            <a:ext cx="2561100" cy="276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8" name="Google Shape;398;p33"/>
          <p:cNvCxnSpPr>
            <a:stCxn id="394" idx="2"/>
            <a:endCxn id="396" idx="0"/>
          </p:cNvCxnSpPr>
          <p:nvPr/>
        </p:nvCxnSpPr>
        <p:spPr>
          <a:xfrm>
            <a:off x="6030472" y="4762767"/>
            <a:ext cx="33900" cy="345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9" name="Google Shape;399;p33"/>
          <p:cNvCxnSpPr>
            <a:stCxn id="391" idx="2"/>
            <a:endCxn id="396" idx="0"/>
          </p:cNvCxnSpPr>
          <p:nvPr/>
        </p:nvCxnSpPr>
        <p:spPr>
          <a:xfrm flipH="1">
            <a:off x="6064277" y="4718203"/>
            <a:ext cx="3163200" cy="390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0" name="Google Shape;400;p33"/>
          <p:cNvSpPr/>
          <p:nvPr/>
        </p:nvSpPr>
        <p:spPr>
          <a:xfrm>
            <a:off x="4295725" y="5999925"/>
            <a:ext cx="3469500" cy="614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Lora"/>
                <a:ea typeface="Lora"/>
                <a:cs typeface="Lora"/>
                <a:sym typeface="Lora"/>
              </a:rPr>
              <a:t>Random Forest </a:t>
            </a:r>
            <a:r>
              <a:rPr lang="en-US" sz="2000">
                <a:latin typeface="Lora"/>
                <a:ea typeface="Lora"/>
                <a:cs typeface="Lora"/>
                <a:sym typeface="Lora"/>
              </a:rPr>
              <a:t>Predictions</a:t>
            </a:r>
            <a:endParaRPr sz="2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401" name="Google Shape;401;p33"/>
          <p:cNvCxnSpPr>
            <a:stCxn id="396" idx="2"/>
            <a:endCxn id="400" idx="0"/>
          </p:cNvCxnSpPr>
          <p:nvPr/>
        </p:nvCxnSpPr>
        <p:spPr>
          <a:xfrm flipH="1">
            <a:off x="6030375" y="5722900"/>
            <a:ext cx="33900" cy="276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4"/>
          <p:cNvSpPr/>
          <p:nvPr/>
        </p:nvSpPr>
        <p:spPr>
          <a:xfrm>
            <a:off x="0" y="0"/>
            <a:ext cx="12192000" cy="1098600"/>
          </a:xfrm>
          <a:prstGeom prst="rect">
            <a:avLst/>
          </a:prstGeom>
          <a:solidFill>
            <a:srgbClr val="B93E2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34"/>
          <p:cNvSpPr txBox="1"/>
          <p:nvPr/>
        </p:nvSpPr>
        <p:spPr>
          <a:xfrm>
            <a:off x="394700" y="272250"/>
            <a:ext cx="10258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08" name="Google Shape;408;p34"/>
          <p:cNvSpPr txBox="1"/>
          <p:nvPr/>
        </p:nvSpPr>
        <p:spPr>
          <a:xfrm>
            <a:off x="394700" y="272250"/>
            <a:ext cx="1025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Random Forest for Regression</a:t>
            </a:r>
            <a:endParaRPr b="1" sz="33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09" name="Google Shape;409;p34"/>
          <p:cNvSpPr txBox="1"/>
          <p:nvPr/>
        </p:nvSpPr>
        <p:spPr>
          <a:xfrm>
            <a:off x="7701450" y="15225"/>
            <a:ext cx="437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Machine Learning </a:t>
            </a:r>
            <a:endParaRPr sz="20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10" name="Google Shape;4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1525" y="1966675"/>
            <a:ext cx="7073674" cy="355828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4"/>
          <p:cNvSpPr txBox="1"/>
          <p:nvPr/>
        </p:nvSpPr>
        <p:spPr>
          <a:xfrm>
            <a:off x="5640847" y="5524958"/>
            <a:ext cx="1737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Train Data</a:t>
            </a:r>
            <a:endParaRPr sz="1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12" name="Google Shape;412;p34"/>
          <p:cNvSpPr txBox="1"/>
          <p:nvPr/>
        </p:nvSpPr>
        <p:spPr>
          <a:xfrm>
            <a:off x="9306533" y="5524958"/>
            <a:ext cx="1737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Test Data</a:t>
            </a:r>
            <a:endParaRPr sz="1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graphicFrame>
        <p:nvGraphicFramePr>
          <p:cNvPr id="413" name="Google Shape;413;p34"/>
          <p:cNvGraphicFramePr/>
          <p:nvPr/>
        </p:nvGraphicFramePr>
        <p:xfrm>
          <a:off x="574963" y="2998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{51FFF7A4-2D2B-43EC-8AF9-DFEF6C36F998}</a:tableStyleId>
              </a:tblPr>
              <a:tblGrid>
                <a:gridCol w="1169375"/>
                <a:gridCol w="1216525"/>
                <a:gridCol w="1253925"/>
              </a:tblGrid>
              <a:tr h="439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Train</a:t>
                      </a:r>
                      <a:endParaRPr sz="17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Test</a:t>
                      </a:r>
                      <a:endParaRPr sz="17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7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Adjusted</a:t>
                      </a:r>
                      <a:endParaRPr sz="16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chemeClr val="accent6"/>
                          </a:solidFill>
                        </a:rPr>
                        <a:t>0.99903</a:t>
                      </a:r>
                      <a:endParaRPr b="1" sz="17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chemeClr val="accent6"/>
                          </a:solidFill>
                        </a:rPr>
                        <a:t>0.99551</a:t>
                      </a:r>
                      <a:endParaRPr b="1" sz="17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9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chemeClr val="accent6"/>
                          </a:solidFill>
                        </a:rPr>
                        <a:t>0.99904</a:t>
                      </a:r>
                      <a:endParaRPr b="1" sz="17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chemeClr val="accent6"/>
                          </a:solidFill>
                        </a:rPr>
                        <a:t>0.99560</a:t>
                      </a:r>
                      <a:endParaRPr b="1" sz="17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9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MSE</a:t>
                      </a:r>
                      <a:endParaRPr sz="19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chemeClr val="accent6"/>
                          </a:solidFill>
                        </a:rPr>
                        <a:t>2.843</a:t>
                      </a:r>
                      <a:endParaRPr b="1" sz="17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chemeClr val="accent6"/>
                          </a:solidFill>
                        </a:rPr>
                        <a:t>12</a:t>
                      </a:r>
                      <a:r>
                        <a:rPr b="1" lang="en-US" sz="1700">
                          <a:solidFill>
                            <a:schemeClr val="accent6"/>
                          </a:solidFill>
                        </a:rPr>
                        <a:t>.352</a:t>
                      </a:r>
                      <a:endParaRPr b="1" sz="17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14" name="Google Shape;41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1996" y="3538538"/>
            <a:ext cx="191850" cy="1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7402" y="3953806"/>
            <a:ext cx="281550" cy="271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5"/>
          <p:cNvSpPr/>
          <p:nvPr/>
        </p:nvSpPr>
        <p:spPr>
          <a:xfrm>
            <a:off x="0" y="0"/>
            <a:ext cx="12192000" cy="1098600"/>
          </a:xfrm>
          <a:prstGeom prst="rect">
            <a:avLst/>
          </a:prstGeom>
          <a:solidFill>
            <a:srgbClr val="B93E2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35"/>
          <p:cNvSpPr txBox="1"/>
          <p:nvPr/>
        </p:nvSpPr>
        <p:spPr>
          <a:xfrm>
            <a:off x="394700" y="272250"/>
            <a:ext cx="10258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22" name="Google Shape;422;p35"/>
          <p:cNvSpPr txBox="1"/>
          <p:nvPr/>
        </p:nvSpPr>
        <p:spPr>
          <a:xfrm>
            <a:off x="394700" y="272250"/>
            <a:ext cx="1025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Random Forest for Regression</a:t>
            </a:r>
            <a:endParaRPr b="1" sz="33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23" name="Google Shape;423;p35"/>
          <p:cNvSpPr txBox="1"/>
          <p:nvPr/>
        </p:nvSpPr>
        <p:spPr>
          <a:xfrm>
            <a:off x="7701450" y="15225"/>
            <a:ext cx="437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Machine Learning </a:t>
            </a:r>
            <a:endParaRPr sz="20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24" name="Google Shape;424;p35"/>
          <p:cNvSpPr txBox="1"/>
          <p:nvPr/>
        </p:nvSpPr>
        <p:spPr>
          <a:xfrm>
            <a:off x="236200" y="1444175"/>
            <a:ext cx="8045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</a:t>
            </a:r>
            <a:r>
              <a:rPr b="1" lang="en-US" sz="23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ross-Validation using GridSearch</a:t>
            </a:r>
            <a:endParaRPr b="1" sz="23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25" name="Google Shape;425;p35"/>
          <p:cNvSpPr txBox="1"/>
          <p:nvPr/>
        </p:nvSpPr>
        <p:spPr>
          <a:xfrm>
            <a:off x="406600" y="1982975"/>
            <a:ext cx="8045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lang="en-US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Hyperparameters: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○"/>
            </a:pPr>
            <a:r>
              <a:rPr lang="en-US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n_estimators : number of trees 50, 100, …, 500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○"/>
            </a:pPr>
            <a:r>
              <a:rPr lang="en-US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max_depth : depth of trees 2, 3, 4, 5, …, 10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lang="en-US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Scoring Function : Negative MSE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26" name="Google Shape;426;p35"/>
          <p:cNvPicPr preferRelativeResize="0"/>
          <p:nvPr/>
        </p:nvPicPr>
        <p:blipFill rotWithShape="1">
          <a:blip r:embed="rId3">
            <a:alphaModFix/>
          </a:blip>
          <a:srcRect b="0" l="3306" r="0" t="0"/>
          <a:stretch/>
        </p:blipFill>
        <p:spPr>
          <a:xfrm>
            <a:off x="6777400" y="2178025"/>
            <a:ext cx="3560026" cy="70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5"/>
          <p:cNvPicPr preferRelativeResize="0"/>
          <p:nvPr/>
        </p:nvPicPr>
        <p:blipFill rotWithShape="1">
          <a:blip r:embed="rId4">
            <a:alphaModFix/>
          </a:blip>
          <a:srcRect b="0" l="42756" r="2201" t="66519"/>
          <a:stretch/>
        </p:blipFill>
        <p:spPr>
          <a:xfrm>
            <a:off x="6373650" y="3152675"/>
            <a:ext cx="4535176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5"/>
          <p:cNvSpPr txBox="1"/>
          <p:nvPr/>
        </p:nvSpPr>
        <p:spPr>
          <a:xfrm>
            <a:off x="406600" y="3888875"/>
            <a:ext cx="8045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Results after Cross-Validation </a:t>
            </a:r>
            <a:endParaRPr b="1" sz="23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29" name="Google Shape;429;p35"/>
          <p:cNvSpPr txBox="1"/>
          <p:nvPr/>
        </p:nvSpPr>
        <p:spPr>
          <a:xfrm>
            <a:off x="406600" y="4427675"/>
            <a:ext cx="3324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lang="en-US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Hyperparameters: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○"/>
            </a:pPr>
            <a:r>
              <a:rPr lang="en-US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n_estimators : 10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○"/>
            </a:pPr>
            <a:r>
              <a:rPr lang="en-US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max_depth : 400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graphicFrame>
        <p:nvGraphicFramePr>
          <p:cNvPr id="430" name="Google Shape;430;p35"/>
          <p:cNvGraphicFramePr/>
          <p:nvPr/>
        </p:nvGraphicFramePr>
        <p:xfrm>
          <a:off x="5078238" y="4038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{51FFF7A4-2D2B-43EC-8AF9-DFEF6C36F998}</a:tableStyleId>
              </a:tblPr>
              <a:tblGrid>
                <a:gridCol w="1169375"/>
                <a:gridCol w="1216525"/>
                <a:gridCol w="1253925"/>
              </a:tblGrid>
              <a:tr h="439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Train</a:t>
                      </a:r>
                      <a:endParaRPr sz="17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Test</a:t>
                      </a:r>
                      <a:endParaRPr sz="17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9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Adjusted</a:t>
                      </a:r>
                      <a:endParaRPr sz="16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chemeClr val="accent6"/>
                          </a:solidFill>
                        </a:rPr>
                        <a:t>0.99843</a:t>
                      </a:r>
                      <a:endParaRPr b="1" sz="17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chemeClr val="accent6"/>
                          </a:solidFill>
                        </a:rPr>
                        <a:t>0.99724</a:t>
                      </a:r>
                      <a:endParaRPr b="1" sz="17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9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chemeClr val="accent6"/>
                          </a:solidFill>
                        </a:rPr>
                        <a:t>0.99844</a:t>
                      </a:r>
                      <a:endParaRPr b="1" sz="17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chemeClr val="accent6"/>
                          </a:solidFill>
                        </a:rPr>
                        <a:t>0.99729</a:t>
                      </a:r>
                      <a:endParaRPr b="1" sz="17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9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MSE</a:t>
                      </a:r>
                      <a:endParaRPr sz="19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chemeClr val="accent6"/>
                          </a:solidFill>
                        </a:rPr>
                        <a:t>4.508</a:t>
                      </a:r>
                      <a:endParaRPr b="1" sz="17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chemeClr val="accent6"/>
                          </a:solidFill>
                        </a:rPr>
                        <a:t>8.205</a:t>
                      </a:r>
                      <a:endParaRPr b="1" sz="17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31" name="Google Shape;43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5271" y="4578438"/>
            <a:ext cx="191850" cy="1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0677" y="4993706"/>
            <a:ext cx="281550" cy="271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6"/>
          <p:cNvSpPr/>
          <p:nvPr/>
        </p:nvSpPr>
        <p:spPr>
          <a:xfrm>
            <a:off x="0" y="0"/>
            <a:ext cx="12192000" cy="1098600"/>
          </a:xfrm>
          <a:prstGeom prst="rect">
            <a:avLst/>
          </a:prstGeom>
          <a:solidFill>
            <a:srgbClr val="B93E2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36"/>
          <p:cNvSpPr txBox="1"/>
          <p:nvPr/>
        </p:nvSpPr>
        <p:spPr>
          <a:xfrm>
            <a:off x="394700" y="272250"/>
            <a:ext cx="10258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39" name="Google Shape;439;p36"/>
          <p:cNvSpPr txBox="1"/>
          <p:nvPr/>
        </p:nvSpPr>
        <p:spPr>
          <a:xfrm>
            <a:off x="394700" y="272250"/>
            <a:ext cx="1025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K-Nearest Neighbour (KNN) Regression </a:t>
            </a:r>
            <a:endParaRPr b="1" sz="33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40" name="Google Shape;440;p36"/>
          <p:cNvSpPr txBox="1"/>
          <p:nvPr/>
        </p:nvSpPr>
        <p:spPr>
          <a:xfrm>
            <a:off x="7701450" y="15225"/>
            <a:ext cx="437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Machine Learning </a:t>
            </a:r>
            <a:endParaRPr sz="20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41" name="Google Shape;44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404" y="3156975"/>
            <a:ext cx="3018795" cy="213946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6"/>
          <p:cNvSpPr/>
          <p:nvPr/>
        </p:nvSpPr>
        <p:spPr>
          <a:xfrm>
            <a:off x="532525" y="2143850"/>
            <a:ext cx="3243000" cy="847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Lora"/>
                <a:ea typeface="Lora"/>
                <a:cs typeface="Lora"/>
                <a:sym typeface="Lora"/>
              </a:rPr>
              <a:t>Calculate distances between new data point and training </a:t>
            </a:r>
            <a:r>
              <a:rPr lang="en-US" sz="1500">
                <a:latin typeface="Lora"/>
                <a:ea typeface="Lora"/>
                <a:cs typeface="Lora"/>
                <a:sym typeface="Lora"/>
              </a:rPr>
              <a:t>points</a:t>
            </a:r>
            <a:endParaRPr sz="1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43" name="Google Shape;443;p36"/>
          <p:cNvSpPr/>
          <p:nvPr/>
        </p:nvSpPr>
        <p:spPr>
          <a:xfrm>
            <a:off x="1486771" y="4392331"/>
            <a:ext cx="340500" cy="3405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36"/>
          <p:cNvSpPr/>
          <p:nvPr/>
        </p:nvSpPr>
        <p:spPr>
          <a:xfrm>
            <a:off x="4995900" y="2143850"/>
            <a:ext cx="2236800" cy="847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Lora"/>
                <a:ea typeface="Lora"/>
                <a:cs typeface="Lora"/>
                <a:sym typeface="Lora"/>
              </a:rPr>
              <a:t>Select the closest K data points </a:t>
            </a:r>
            <a:endParaRPr sz="20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45" name="Google Shape;44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6353" y="3191295"/>
            <a:ext cx="2922000" cy="2070839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36"/>
          <p:cNvSpPr/>
          <p:nvPr/>
        </p:nvSpPr>
        <p:spPr>
          <a:xfrm>
            <a:off x="5629082" y="4364431"/>
            <a:ext cx="329700" cy="3297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36"/>
          <p:cNvSpPr/>
          <p:nvPr/>
        </p:nvSpPr>
        <p:spPr>
          <a:xfrm>
            <a:off x="5098003" y="3624609"/>
            <a:ext cx="1472100" cy="1204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36"/>
          <p:cNvSpPr/>
          <p:nvPr/>
        </p:nvSpPr>
        <p:spPr>
          <a:xfrm>
            <a:off x="9158250" y="2143850"/>
            <a:ext cx="2025000" cy="760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Lora"/>
                <a:ea typeface="Lora"/>
                <a:cs typeface="Lora"/>
                <a:sym typeface="Lora"/>
              </a:rPr>
              <a:t>Take average of these data points </a:t>
            </a:r>
            <a:endParaRPr sz="1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49" name="Google Shape;449;p36"/>
          <p:cNvSpPr txBox="1"/>
          <p:nvPr/>
        </p:nvSpPr>
        <p:spPr>
          <a:xfrm>
            <a:off x="9840825" y="3717738"/>
            <a:ext cx="4002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0" name="Google Shape;450;p36"/>
          <p:cNvGrpSpPr/>
          <p:nvPr/>
        </p:nvGrpSpPr>
        <p:grpSpPr>
          <a:xfrm>
            <a:off x="10412375" y="3592775"/>
            <a:ext cx="954625" cy="306600"/>
            <a:chOff x="9011900" y="5090850"/>
            <a:chExt cx="954625" cy="306600"/>
          </a:xfrm>
        </p:grpSpPr>
        <p:sp>
          <p:nvSpPr>
            <p:cNvPr id="451" name="Google Shape;451;p36"/>
            <p:cNvSpPr/>
            <p:nvPr/>
          </p:nvSpPr>
          <p:spPr>
            <a:xfrm>
              <a:off x="9011900" y="5090850"/>
              <a:ext cx="274200" cy="306600"/>
            </a:xfrm>
            <a:prstGeom prst="ellipse">
              <a:avLst/>
            </a:prstGeom>
            <a:solidFill>
              <a:srgbClr val="FF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00"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36"/>
            <p:cNvSpPr/>
            <p:nvPr/>
          </p:nvSpPr>
          <p:spPr>
            <a:xfrm>
              <a:off x="9692325" y="5090850"/>
              <a:ext cx="274200" cy="306600"/>
            </a:xfrm>
            <a:prstGeom prst="ellipse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36"/>
            <p:cNvSpPr/>
            <p:nvPr/>
          </p:nvSpPr>
          <p:spPr>
            <a:xfrm>
              <a:off x="9352113" y="5090850"/>
              <a:ext cx="274200" cy="306600"/>
            </a:xfrm>
            <a:prstGeom prst="ellipse">
              <a:avLst/>
            </a:prstGeom>
            <a:solidFill>
              <a:srgbClr val="FF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00"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1" sz="6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4" name="Google Shape;454;p36"/>
          <p:cNvSpPr txBox="1"/>
          <p:nvPr/>
        </p:nvSpPr>
        <p:spPr>
          <a:xfrm>
            <a:off x="10734125" y="3746975"/>
            <a:ext cx="8244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36"/>
          <p:cNvSpPr txBox="1"/>
          <p:nvPr/>
        </p:nvSpPr>
        <p:spPr>
          <a:xfrm>
            <a:off x="10241025" y="3474650"/>
            <a:ext cx="292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_______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36"/>
          <p:cNvSpPr/>
          <p:nvPr/>
        </p:nvSpPr>
        <p:spPr>
          <a:xfrm>
            <a:off x="3946925" y="3690925"/>
            <a:ext cx="619800" cy="60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36"/>
          <p:cNvSpPr/>
          <p:nvPr/>
        </p:nvSpPr>
        <p:spPr>
          <a:xfrm>
            <a:off x="7780150" y="3690925"/>
            <a:ext cx="619800" cy="60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36"/>
          <p:cNvSpPr txBox="1"/>
          <p:nvPr/>
        </p:nvSpPr>
        <p:spPr>
          <a:xfrm>
            <a:off x="8546588" y="3568600"/>
            <a:ext cx="1303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Final Prediction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7"/>
          <p:cNvSpPr/>
          <p:nvPr/>
        </p:nvSpPr>
        <p:spPr>
          <a:xfrm>
            <a:off x="0" y="0"/>
            <a:ext cx="12192000" cy="1098600"/>
          </a:xfrm>
          <a:prstGeom prst="rect">
            <a:avLst/>
          </a:prstGeom>
          <a:solidFill>
            <a:srgbClr val="B93E2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37"/>
          <p:cNvSpPr txBox="1"/>
          <p:nvPr/>
        </p:nvSpPr>
        <p:spPr>
          <a:xfrm>
            <a:off x="394700" y="272250"/>
            <a:ext cx="10258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65" name="Google Shape;465;p37"/>
          <p:cNvSpPr txBox="1"/>
          <p:nvPr/>
        </p:nvSpPr>
        <p:spPr>
          <a:xfrm>
            <a:off x="394700" y="272250"/>
            <a:ext cx="1025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K-Nearest Neighbour (KNN) Regression </a:t>
            </a:r>
            <a:endParaRPr b="1" sz="33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66" name="Google Shape;466;p37"/>
          <p:cNvSpPr txBox="1"/>
          <p:nvPr/>
        </p:nvSpPr>
        <p:spPr>
          <a:xfrm>
            <a:off x="7701450" y="15225"/>
            <a:ext cx="437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Machine Learning </a:t>
            </a:r>
            <a:endParaRPr sz="20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67" name="Google Shape;467;p37"/>
          <p:cNvSpPr txBox="1"/>
          <p:nvPr/>
        </p:nvSpPr>
        <p:spPr>
          <a:xfrm>
            <a:off x="5640847" y="5524958"/>
            <a:ext cx="1737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Train Data</a:t>
            </a:r>
            <a:endParaRPr sz="1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68" name="Google Shape;468;p37"/>
          <p:cNvSpPr txBox="1"/>
          <p:nvPr/>
        </p:nvSpPr>
        <p:spPr>
          <a:xfrm>
            <a:off x="9306533" y="5524958"/>
            <a:ext cx="1737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Test Data</a:t>
            </a:r>
            <a:endParaRPr sz="1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graphicFrame>
        <p:nvGraphicFramePr>
          <p:cNvPr id="469" name="Google Shape;469;p37"/>
          <p:cNvGraphicFramePr/>
          <p:nvPr/>
        </p:nvGraphicFramePr>
        <p:xfrm>
          <a:off x="574963" y="2998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{51FFF7A4-2D2B-43EC-8AF9-DFEF6C36F998}</a:tableStyleId>
              </a:tblPr>
              <a:tblGrid>
                <a:gridCol w="1169375"/>
                <a:gridCol w="1216525"/>
                <a:gridCol w="1253925"/>
              </a:tblGrid>
              <a:tr h="439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Train</a:t>
                      </a:r>
                      <a:endParaRPr sz="17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Test</a:t>
                      </a:r>
                      <a:endParaRPr sz="17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7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Adjusted</a:t>
                      </a:r>
                      <a:endParaRPr sz="16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chemeClr val="accent6"/>
                          </a:solidFill>
                        </a:rPr>
                        <a:t>0.99906</a:t>
                      </a:r>
                      <a:endParaRPr b="1" sz="17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chemeClr val="accent6"/>
                          </a:solidFill>
                        </a:rPr>
                        <a:t>0.98533</a:t>
                      </a:r>
                      <a:endParaRPr b="1" sz="17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9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chemeClr val="accent6"/>
                          </a:solidFill>
                        </a:rPr>
                        <a:t>0.99069</a:t>
                      </a:r>
                      <a:endParaRPr b="1" sz="17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chemeClr val="accent6"/>
                          </a:solidFill>
                        </a:rPr>
                        <a:t>0.98533</a:t>
                      </a:r>
                      <a:endParaRPr b="1" sz="17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9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MSE</a:t>
                      </a:r>
                      <a:endParaRPr sz="19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chemeClr val="accent6"/>
                          </a:solidFill>
                        </a:rPr>
                        <a:t>27.333</a:t>
                      </a:r>
                      <a:endParaRPr b="1" sz="17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chemeClr val="accent6"/>
                          </a:solidFill>
                        </a:rPr>
                        <a:t>43.054</a:t>
                      </a:r>
                      <a:endParaRPr b="1" sz="17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70" name="Google Shape;47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1996" y="3538538"/>
            <a:ext cx="191850" cy="1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402" y="3953806"/>
            <a:ext cx="281550" cy="271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3938" y="1647875"/>
            <a:ext cx="7672412" cy="3736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8"/>
          <p:cNvSpPr/>
          <p:nvPr/>
        </p:nvSpPr>
        <p:spPr>
          <a:xfrm>
            <a:off x="0" y="0"/>
            <a:ext cx="12192000" cy="1098600"/>
          </a:xfrm>
          <a:prstGeom prst="rect">
            <a:avLst/>
          </a:prstGeom>
          <a:solidFill>
            <a:srgbClr val="B93E2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38"/>
          <p:cNvSpPr txBox="1"/>
          <p:nvPr/>
        </p:nvSpPr>
        <p:spPr>
          <a:xfrm>
            <a:off x="394700" y="272250"/>
            <a:ext cx="10258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79" name="Google Shape;479;p38"/>
          <p:cNvSpPr txBox="1"/>
          <p:nvPr/>
        </p:nvSpPr>
        <p:spPr>
          <a:xfrm>
            <a:off x="7701450" y="15225"/>
            <a:ext cx="437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Machine Learning </a:t>
            </a:r>
            <a:endParaRPr sz="20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80" name="Google Shape;480;p38"/>
          <p:cNvSpPr txBox="1"/>
          <p:nvPr/>
        </p:nvSpPr>
        <p:spPr>
          <a:xfrm>
            <a:off x="236200" y="1444175"/>
            <a:ext cx="8045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Cross-Validation using GridSearch</a:t>
            </a:r>
            <a:endParaRPr b="1" sz="23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81" name="Google Shape;481;p38"/>
          <p:cNvSpPr txBox="1"/>
          <p:nvPr/>
        </p:nvSpPr>
        <p:spPr>
          <a:xfrm>
            <a:off x="406600" y="1982975"/>
            <a:ext cx="8045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lang="en-US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Hyperparameters: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○"/>
            </a:pPr>
            <a:r>
              <a:rPr lang="en-US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distance metrics : euclidean/manhattan/minkowski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○"/>
            </a:pPr>
            <a:r>
              <a:rPr lang="en-US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n_neighbours(k) : 1,2,3,4..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lang="en-US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Scoring Function : Negative MSE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82" name="Google Shape;482;p38"/>
          <p:cNvPicPr preferRelativeResize="0"/>
          <p:nvPr/>
        </p:nvPicPr>
        <p:blipFill rotWithShape="1">
          <a:blip r:embed="rId3">
            <a:alphaModFix/>
          </a:blip>
          <a:srcRect b="0" l="42756" r="2201" t="66519"/>
          <a:stretch/>
        </p:blipFill>
        <p:spPr>
          <a:xfrm>
            <a:off x="6329000" y="3170550"/>
            <a:ext cx="4535176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38"/>
          <p:cNvSpPr txBox="1"/>
          <p:nvPr/>
        </p:nvSpPr>
        <p:spPr>
          <a:xfrm>
            <a:off x="406600" y="3888875"/>
            <a:ext cx="8045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Results after Cross-Validation </a:t>
            </a:r>
            <a:endParaRPr b="1" sz="23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84" name="Google Shape;484;p38"/>
          <p:cNvSpPr txBox="1"/>
          <p:nvPr/>
        </p:nvSpPr>
        <p:spPr>
          <a:xfrm>
            <a:off x="193900" y="4427675"/>
            <a:ext cx="6481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lang="en-US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Hyperparameters: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○"/>
            </a:pPr>
            <a:r>
              <a:rPr lang="en-US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distance metrics : euclidean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○"/>
            </a:pPr>
            <a:r>
              <a:rPr lang="en-US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n_neighbours(k) : 2 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graphicFrame>
        <p:nvGraphicFramePr>
          <p:cNvPr id="485" name="Google Shape;485;p38"/>
          <p:cNvGraphicFramePr/>
          <p:nvPr/>
        </p:nvGraphicFramePr>
        <p:xfrm>
          <a:off x="5995263" y="4257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{51FFF7A4-2D2B-43EC-8AF9-DFEF6C36F998}</a:tableStyleId>
              </a:tblPr>
              <a:tblGrid>
                <a:gridCol w="1169375"/>
                <a:gridCol w="1216525"/>
                <a:gridCol w="1253925"/>
              </a:tblGrid>
              <a:tr h="27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Train</a:t>
                      </a:r>
                      <a:endParaRPr sz="17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Test</a:t>
                      </a:r>
                      <a:endParaRPr sz="17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9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Adjusted </a:t>
                      </a:r>
                      <a:endParaRPr sz="16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chemeClr val="accent6"/>
                          </a:solidFill>
                        </a:rPr>
                        <a:t>0.99689</a:t>
                      </a:r>
                      <a:endParaRPr b="1" sz="17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chemeClr val="accent6"/>
                          </a:solidFill>
                        </a:rPr>
                        <a:t>0.98875</a:t>
                      </a:r>
                      <a:endParaRPr b="1" sz="17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9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chemeClr val="accent6"/>
                          </a:solidFill>
                        </a:rPr>
                        <a:t>0.99692</a:t>
                      </a:r>
                      <a:endParaRPr b="1" sz="17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chemeClr val="accent6"/>
                          </a:solidFill>
                        </a:rPr>
                        <a:t>0.98897</a:t>
                      </a:r>
                      <a:endParaRPr b="1" sz="17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9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MSE</a:t>
                      </a:r>
                      <a:endParaRPr sz="19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chemeClr val="accent6"/>
                          </a:solidFill>
                        </a:rPr>
                        <a:t>9.009</a:t>
                      </a:r>
                      <a:endParaRPr b="1" sz="17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chemeClr val="accent6"/>
                          </a:solidFill>
                        </a:rPr>
                        <a:t>32.695</a:t>
                      </a:r>
                      <a:endParaRPr b="1" sz="17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86" name="Google Shape;48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6100" y="4807050"/>
            <a:ext cx="208925" cy="1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3852" y="5211156"/>
            <a:ext cx="281550" cy="271387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38"/>
          <p:cNvSpPr txBox="1"/>
          <p:nvPr/>
        </p:nvSpPr>
        <p:spPr>
          <a:xfrm>
            <a:off x="394700" y="325475"/>
            <a:ext cx="1025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K-Nearest Neighbour (KNN) Regression </a:t>
            </a:r>
            <a:endParaRPr b="1" sz="33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89" name="Google Shape;48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4800" y="1523175"/>
            <a:ext cx="4801170" cy="75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9"/>
          <p:cNvSpPr/>
          <p:nvPr/>
        </p:nvSpPr>
        <p:spPr>
          <a:xfrm>
            <a:off x="0" y="0"/>
            <a:ext cx="12192000" cy="1098600"/>
          </a:xfrm>
          <a:prstGeom prst="rect">
            <a:avLst/>
          </a:prstGeom>
          <a:solidFill>
            <a:srgbClr val="B93E2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39"/>
          <p:cNvSpPr txBox="1"/>
          <p:nvPr/>
        </p:nvSpPr>
        <p:spPr>
          <a:xfrm>
            <a:off x="394700" y="272250"/>
            <a:ext cx="10258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96" name="Google Shape;496;p39"/>
          <p:cNvSpPr txBox="1"/>
          <p:nvPr/>
        </p:nvSpPr>
        <p:spPr>
          <a:xfrm>
            <a:off x="394700" y="272250"/>
            <a:ext cx="10258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Outcome</a:t>
            </a:r>
            <a:endParaRPr b="1" sz="33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97" name="Google Shape;497;p39"/>
          <p:cNvSpPr txBox="1"/>
          <p:nvPr/>
        </p:nvSpPr>
        <p:spPr>
          <a:xfrm>
            <a:off x="7701450" y="15225"/>
            <a:ext cx="437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Machine Learning </a:t>
            </a:r>
            <a:endParaRPr sz="20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graphicFrame>
        <p:nvGraphicFramePr>
          <p:cNvPr id="498" name="Google Shape;498;p39"/>
          <p:cNvGraphicFramePr/>
          <p:nvPr/>
        </p:nvGraphicFramePr>
        <p:xfrm>
          <a:off x="801288" y="1899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{51FFF7A4-2D2B-43EC-8AF9-DFEF6C36F998}</a:tableStyleId>
              </a:tblPr>
              <a:tblGrid>
                <a:gridCol w="1329725"/>
                <a:gridCol w="1383325"/>
                <a:gridCol w="1425875"/>
              </a:tblGrid>
              <a:tr h="31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Train</a:t>
                      </a:r>
                      <a:endParaRPr sz="17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Test</a:t>
                      </a:r>
                      <a:endParaRPr sz="17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Adjusted </a:t>
                      </a:r>
                      <a:endParaRPr sz="16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rgbClr val="CC4125"/>
                          </a:solidFill>
                          <a:highlight>
                            <a:srgbClr val="FFFFFF"/>
                          </a:highlight>
                        </a:rPr>
                        <a:t>0.99165</a:t>
                      </a:r>
                      <a:endParaRPr b="1" sz="1700">
                        <a:solidFill>
                          <a:srgbClr val="CC4125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chemeClr val="accent6"/>
                          </a:solidFill>
                        </a:rPr>
                        <a:t>0.99037</a:t>
                      </a:r>
                      <a:endParaRPr b="1" sz="17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5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700">
                          <a:solidFill>
                            <a:srgbClr val="CC4125"/>
                          </a:solidFill>
                          <a:highlight>
                            <a:srgbClr val="FFFFFF"/>
                          </a:highlight>
                        </a:rPr>
                        <a:t>0.99170</a:t>
                      </a:r>
                      <a:endParaRPr b="1" sz="17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rgbClr val="CC4125"/>
                          </a:solidFill>
                          <a:highlight>
                            <a:srgbClr val="FFFFFF"/>
                          </a:highlight>
                        </a:rPr>
                        <a:t>0.99056</a:t>
                      </a:r>
                      <a:endParaRPr b="1" sz="17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1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MSE</a:t>
                      </a:r>
                      <a:endParaRPr sz="19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rgbClr val="CC4125"/>
                          </a:solidFill>
                          <a:highlight>
                            <a:srgbClr val="FFFFFF"/>
                          </a:highlight>
                        </a:rPr>
                        <a:t>24</a:t>
                      </a:r>
                      <a:r>
                        <a:rPr b="1" lang="en-US" sz="1700">
                          <a:solidFill>
                            <a:srgbClr val="CC4125"/>
                          </a:solidFill>
                          <a:highlight>
                            <a:srgbClr val="FFFFFF"/>
                          </a:highlight>
                        </a:rPr>
                        <a:t>.394</a:t>
                      </a:r>
                      <a:endParaRPr b="1" sz="17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rgbClr val="CC4125"/>
                          </a:solidFill>
                          <a:highlight>
                            <a:srgbClr val="FFFFFF"/>
                          </a:highlight>
                        </a:rPr>
                        <a:t>27.593</a:t>
                      </a:r>
                      <a:endParaRPr b="1" sz="17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99" name="Google Shape;49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927" y="2848356"/>
            <a:ext cx="281550" cy="271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775" y="2430125"/>
            <a:ext cx="208200" cy="20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39"/>
          <p:cNvSpPr txBox="1"/>
          <p:nvPr/>
        </p:nvSpPr>
        <p:spPr>
          <a:xfrm>
            <a:off x="801300" y="1392225"/>
            <a:ext cx="2937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Linear Regression </a:t>
            </a:r>
            <a:endParaRPr b="1" sz="2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graphicFrame>
        <p:nvGraphicFramePr>
          <p:cNvPr id="502" name="Google Shape;502;p39"/>
          <p:cNvGraphicFramePr/>
          <p:nvPr/>
        </p:nvGraphicFramePr>
        <p:xfrm>
          <a:off x="7117138" y="1930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{51FFF7A4-2D2B-43EC-8AF9-DFEF6C36F998}</a:tableStyleId>
              </a:tblPr>
              <a:tblGrid>
                <a:gridCol w="1329725"/>
                <a:gridCol w="1383325"/>
                <a:gridCol w="1425875"/>
              </a:tblGrid>
              <a:tr h="31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Train</a:t>
                      </a:r>
                      <a:endParaRPr sz="17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Test</a:t>
                      </a:r>
                      <a:endParaRPr sz="17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Adjusted</a:t>
                      </a:r>
                      <a:r>
                        <a:rPr lang="en-US"/>
                        <a:t> 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rgbClr val="CC4125"/>
                          </a:solidFill>
                          <a:highlight>
                            <a:srgbClr val="FFFFFF"/>
                          </a:highlight>
                        </a:rPr>
                        <a:t>0.99844</a:t>
                      </a:r>
                      <a:endParaRPr b="1" sz="17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rgbClr val="CC4125"/>
                          </a:solidFill>
                        </a:rPr>
                        <a:t>0.99724</a:t>
                      </a:r>
                      <a:endParaRPr b="1" sz="17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5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rgbClr val="CC4125"/>
                          </a:solidFill>
                          <a:highlight>
                            <a:srgbClr val="FFFFFF"/>
                          </a:highlight>
                        </a:rPr>
                        <a:t>0.99845</a:t>
                      </a:r>
                      <a:endParaRPr b="1" sz="17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rgbClr val="CC4125"/>
                          </a:solidFill>
                          <a:highlight>
                            <a:srgbClr val="FFFFFF"/>
                          </a:highlight>
                        </a:rPr>
                        <a:t>0.99730</a:t>
                      </a:r>
                      <a:endParaRPr b="1" sz="17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1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MSE</a:t>
                      </a:r>
                      <a:endParaRPr sz="19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rgbClr val="CC4125"/>
                          </a:solidFill>
                          <a:highlight>
                            <a:srgbClr val="FFFFFF"/>
                          </a:highlight>
                        </a:rPr>
                        <a:t>4.508</a:t>
                      </a:r>
                      <a:endParaRPr b="1" sz="17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rgbClr val="CC4125"/>
                          </a:solidFill>
                          <a:highlight>
                            <a:srgbClr val="FFFFFF"/>
                          </a:highlight>
                        </a:rPr>
                        <a:t>8.206</a:t>
                      </a:r>
                      <a:endParaRPr b="1" sz="17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503" name="Google Shape;50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22102" y="2885994"/>
            <a:ext cx="281550" cy="271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3777" y="2453726"/>
            <a:ext cx="208200" cy="200687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39"/>
          <p:cNvSpPr txBox="1"/>
          <p:nvPr/>
        </p:nvSpPr>
        <p:spPr>
          <a:xfrm>
            <a:off x="7052873" y="1251613"/>
            <a:ext cx="3844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Random Forest for Regression</a:t>
            </a:r>
            <a:endParaRPr b="1" sz="2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graphicFrame>
        <p:nvGraphicFramePr>
          <p:cNvPr id="506" name="Google Shape;506;p39"/>
          <p:cNvGraphicFramePr/>
          <p:nvPr/>
        </p:nvGraphicFramePr>
        <p:xfrm>
          <a:off x="3960488" y="4581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{51FFF7A4-2D2B-43EC-8AF9-DFEF6C36F998}</a:tableStyleId>
              </a:tblPr>
              <a:tblGrid>
                <a:gridCol w="1329725"/>
                <a:gridCol w="1383325"/>
                <a:gridCol w="1425875"/>
              </a:tblGrid>
              <a:tr h="31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Train</a:t>
                      </a:r>
                      <a:endParaRPr sz="17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Test</a:t>
                      </a:r>
                      <a:endParaRPr sz="17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Adjusted</a:t>
                      </a:r>
                      <a:r>
                        <a:rPr lang="en-US"/>
                        <a:t> 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chemeClr val="accent6"/>
                          </a:solidFill>
                        </a:rPr>
                        <a:t>0.99689</a:t>
                      </a:r>
                      <a:endParaRPr b="1" sz="17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chemeClr val="accent6"/>
                          </a:solidFill>
                        </a:rPr>
                        <a:t>0.98875</a:t>
                      </a:r>
                      <a:endParaRPr b="1" sz="17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5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chemeClr val="accent6"/>
                          </a:solidFill>
                        </a:rPr>
                        <a:t>0.99692</a:t>
                      </a:r>
                      <a:endParaRPr b="1" sz="17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chemeClr val="accent6"/>
                          </a:solidFill>
                        </a:rPr>
                        <a:t>0.98897</a:t>
                      </a:r>
                      <a:endParaRPr b="1" sz="17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1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MSE</a:t>
                      </a:r>
                      <a:endParaRPr sz="19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chemeClr val="accent6"/>
                          </a:solidFill>
                        </a:rPr>
                        <a:t>9.009</a:t>
                      </a:r>
                      <a:endParaRPr b="1" sz="17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chemeClr val="accent6"/>
                          </a:solidFill>
                        </a:rPr>
                        <a:t>32.695</a:t>
                      </a:r>
                      <a:endParaRPr b="1" sz="17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507" name="Google Shape;50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2802" y="5517969"/>
            <a:ext cx="281550" cy="271387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39"/>
          <p:cNvSpPr txBox="1"/>
          <p:nvPr/>
        </p:nvSpPr>
        <p:spPr>
          <a:xfrm>
            <a:off x="3963155" y="4074300"/>
            <a:ext cx="4300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K-Nearest Neighbors Regression</a:t>
            </a:r>
            <a:endParaRPr b="1" sz="2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509" name="Google Shape;50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3224" y="5130075"/>
            <a:ext cx="208200" cy="200687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39"/>
          <p:cNvSpPr/>
          <p:nvPr/>
        </p:nvSpPr>
        <p:spPr>
          <a:xfrm>
            <a:off x="9830200" y="3225050"/>
            <a:ext cx="1425900" cy="6003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39"/>
          <p:cNvSpPr/>
          <p:nvPr/>
        </p:nvSpPr>
        <p:spPr>
          <a:xfrm>
            <a:off x="6902213" y="5788150"/>
            <a:ext cx="921300" cy="600300"/>
          </a:xfrm>
          <a:prstGeom prst="rect">
            <a:avLst/>
          </a:prstGeom>
          <a:noFill/>
          <a:ln cap="flat" cmpd="sng" w="38100">
            <a:solidFill>
              <a:srgbClr val="B93E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39"/>
          <p:cNvSpPr txBox="1"/>
          <p:nvPr/>
        </p:nvSpPr>
        <p:spPr>
          <a:xfrm>
            <a:off x="6478250" y="5788150"/>
            <a:ext cx="476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b="1" sz="3200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0"/>
          <p:cNvSpPr/>
          <p:nvPr/>
        </p:nvSpPr>
        <p:spPr>
          <a:xfrm>
            <a:off x="0" y="3002692"/>
            <a:ext cx="12192000" cy="3855300"/>
          </a:xfrm>
          <a:prstGeom prst="rect">
            <a:avLst/>
          </a:prstGeom>
          <a:solidFill>
            <a:srgbClr val="B93E2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8" name="Google Shape;518;p40"/>
          <p:cNvPicPr preferRelativeResize="0"/>
          <p:nvPr/>
        </p:nvPicPr>
        <p:blipFill rotWithShape="1">
          <a:blip r:embed="rId3">
            <a:alphaModFix/>
          </a:blip>
          <a:srcRect b="-969" l="0" r="0" t="0"/>
          <a:stretch/>
        </p:blipFill>
        <p:spPr>
          <a:xfrm>
            <a:off x="0" y="0"/>
            <a:ext cx="12191999" cy="3855308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40"/>
          <p:cNvSpPr/>
          <p:nvPr/>
        </p:nvSpPr>
        <p:spPr>
          <a:xfrm>
            <a:off x="0" y="0"/>
            <a:ext cx="12192000" cy="3855300"/>
          </a:xfrm>
          <a:prstGeom prst="rect">
            <a:avLst/>
          </a:prstGeom>
          <a:solidFill>
            <a:schemeClr val="dk1">
              <a:alpha val="5294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40"/>
          <p:cNvSpPr/>
          <p:nvPr/>
        </p:nvSpPr>
        <p:spPr>
          <a:xfrm>
            <a:off x="481850" y="762000"/>
            <a:ext cx="10058700" cy="516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40"/>
          <p:cNvSpPr txBox="1"/>
          <p:nvPr/>
        </p:nvSpPr>
        <p:spPr>
          <a:xfrm>
            <a:off x="675870" y="1162173"/>
            <a:ext cx="7614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B93E2D"/>
                </a:solidFill>
                <a:latin typeface="Lora"/>
                <a:ea typeface="Lora"/>
                <a:cs typeface="Lora"/>
                <a:sym typeface="Lora"/>
              </a:rPr>
              <a:t>Data Driven Insights</a:t>
            </a:r>
            <a:endParaRPr b="1" sz="1600">
              <a:solidFill>
                <a:srgbClr val="B93E2D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22" name="Google Shape;522;p40"/>
          <p:cNvSpPr txBox="1"/>
          <p:nvPr/>
        </p:nvSpPr>
        <p:spPr>
          <a:xfrm>
            <a:off x="9197147" y="6063706"/>
            <a:ext cx="2851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Conclusion</a:t>
            </a:r>
            <a:r>
              <a:rPr lang="en-US" sz="33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endParaRPr sz="33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23" name="Google Shape;523;p40"/>
          <p:cNvSpPr txBox="1"/>
          <p:nvPr/>
        </p:nvSpPr>
        <p:spPr>
          <a:xfrm>
            <a:off x="824350" y="2065050"/>
            <a:ext cx="92934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Lora"/>
              <a:buChar char="●"/>
            </a:pPr>
            <a:r>
              <a:rPr lang="en-US" sz="2200">
                <a:solidFill>
                  <a:srgbClr val="333333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Fuel Consumption Comb is the most significant factor</a:t>
            </a:r>
            <a:endParaRPr sz="2200">
              <a:solidFill>
                <a:srgbClr val="333333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Lora"/>
              <a:buChar char="●"/>
            </a:pPr>
            <a:r>
              <a:rPr lang="en-US" sz="2200">
                <a:solidFill>
                  <a:srgbClr val="333333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Cylinders and Engine Size play important roles in </a:t>
            </a:r>
            <a:r>
              <a:rPr lang="en-US" sz="2200">
                <a:solidFill>
                  <a:srgbClr val="333333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determining Fuel Consumption Comb.</a:t>
            </a:r>
            <a:endParaRPr sz="2200">
              <a:solidFill>
                <a:srgbClr val="333333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Lora"/>
              <a:buChar char="●"/>
            </a:pPr>
            <a:r>
              <a:rPr lang="en-US" sz="2200">
                <a:solidFill>
                  <a:srgbClr val="333333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For the same amount of Fuel Consumption Comb, Diesel emits most CO2 and Ethanol emits the least CO2.</a:t>
            </a:r>
            <a:endParaRPr sz="2200">
              <a:solidFill>
                <a:srgbClr val="333333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24" name="Google Shape;524;p40"/>
          <p:cNvSpPr/>
          <p:nvPr/>
        </p:nvSpPr>
        <p:spPr>
          <a:xfrm>
            <a:off x="6398375" y="-190500"/>
            <a:ext cx="6078600" cy="18630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40"/>
          <p:cNvSpPr txBox="1"/>
          <p:nvPr/>
        </p:nvSpPr>
        <p:spPr>
          <a:xfrm>
            <a:off x="6722250" y="153600"/>
            <a:ext cx="4922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Problem Definition:</a:t>
            </a:r>
            <a:endParaRPr b="1" sz="2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How can we predict the amount of CO2 Emissions of a vehicle based on its specifications?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1"/>
          <p:cNvSpPr/>
          <p:nvPr/>
        </p:nvSpPr>
        <p:spPr>
          <a:xfrm>
            <a:off x="0" y="3002692"/>
            <a:ext cx="12192000" cy="3855300"/>
          </a:xfrm>
          <a:prstGeom prst="rect">
            <a:avLst/>
          </a:prstGeom>
          <a:solidFill>
            <a:srgbClr val="B93E2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1" name="Google Shape;531;p41"/>
          <p:cNvPicPr preferRelativeResize="0"/>
          <p:nvPr/>
        </p:nvPicPr>
        <p:blipFill rotWithShape="1">
          <a:blip r:embed="rId3">
            <a:alphaModFix/>
          </a:blip>
          <a:srcRect b="-969" l="0" r="0" t="0"/>
          <a:stretch/>
        </p:blipFill>
        <p:spPr>
          <a:xfrm>
            <a:off x="0" y="0"/>
            <a:ext cx="12191999" cy="3855308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41"/>
          <p:cNvSpPr/>
          <p:nvPr/>
        </p:nvSpPr>
        <p:spPr>
          <a:xfrm>
            <a:off x="0" y="0"/>
            <a:ext cx="12192000" cy="3855300"/>
          </a:xfrm>
          <a:prstGeom prst="rect">
            <a:avLst/>
          </a:prstGeom>
          <a:solidFill>
            <a:schemeClr val="dk1">
              <a:alpha val="5294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41"/>
          <p:cNvSpPr/>
          <p:nvPr/>
        </p:nvSpPr>
        <p:spPr>
          <a:xfrm>
            <a:off x="481850" y="762000"/>
            <a:ext cx="10058700" cy="516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41"/>
          <p:cNvSpPr txBox="1"/>
          <p:nvPr/>
        </p:nvSpPr>
        <p:spPr>
          <a:xfrm>
            <a:off x="675870" y="1162173"/>
            <a:ext cx="7614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B93E2D"/>
                </a:solidFill>
                <a:latin typeface="Lora"/>
                <a:ea typeface="Lora"/>
                <a:cs typeface="Lora"/>
                <a:sym typeface="Lora"/>
              </a:rPr>
              <a:t>Data Driven </a:t>
            </a:r>
            <a:r>
              <a:rPr b="1" lang="en-US" sz="3000">
                <a:solidFill>
                  <a:srgbClr val="B93E2D"/>
                </a:solidFill>
                <a:latin typeface="Lora"/>
                <a:ea typeface="Lora"/>
                <a:cs typeface="Lora"/>
                <a:sym typeface="Lora"/>
              </a:rPr>
              <a:t>Insights</a:t>
            </a:r>
            <a:endParaRPr b="1" sz="1600">
              <a:solidFill>
                <a:srgbClr val="B93E2D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35" name="Google Shape;535;p41"/>
          <p:cNvSpPr txBox="1"/>
          <p:nvPr/>
        </p:nvSpPr>
        <p:spPr>
          <a:xfrm>
            <a:off x="9197147" y="6063706"/>
            <a:ext cx="2851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Conclusion </a:t>
            </a:r>
            <a:endParaRPr sz="33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36" name="Google Shape;536;p41"/>
          <p:cNvSpPr txBox="1"/>
          <p:nvPr/>
        </p:nvSpPr>
        <p:spPr>
          <a:xfrm>
            <a:off x="824350" y="1974350"/>
            <a:ext cx="92025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Lora"/>
              <a:buChar char="●"/>
            </a:pPr>
            <a:r>
              <a:rPr lang="en-US" sz="2200">
                <a:solidFill>
                  <a:srgbClr val="333333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Random Forest Regression Model is most effective in predict CO2 Emissions</a:t>
            </a:r>
            <a:endParaRPr sz="2200">
              <a:solidFill>
                <a:srgbClr val="333333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Lora"/>
              <a:buChar char="●"/>
            </a:pPr>
            <a:r>
              <a:rPr lang="en-US" sz="2200">
                <a:solidFill>
                  <a:srgbClr val="333333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Compared to Linear Regression, Random Forest Regression can capture </a:t>
            </a:r>
            <a:r>
              <a:rPr lang="en-US" sz="2200">
                <a:solidFill>
                  <a:srgbClr val="333333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nonlinear</a:t>
            </a:r>
            <a:r>
              <a:rPr lang="en-US" sz="2200">
                <a:solidFill>
                  <a:srgbClr val="333333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200">
                <a:solidFill>
                  <a:srgbClr val="333333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relationships</a:t>
            </a:r>
            <a:endParaRPr sz="2200">
              <a:solidFill>
                <a:srgbClr val="333333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Lora"/>
              <a:buChar char="●"/>
            </a:pPr>
            <a:r>
              <a:rPr lang="en-US" sz="2200">
                <a:solidFill>
                  <a:srgbClr val="333333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Compared to KNN Regression, Random Forest Regression is less prone to overfitting because it averages predictions from multiple trees, which helps reduce variance</a:t>
            </a:r>
            <a:endParaRPr sz="2200">
              <a:solidFill>
                <a:srgbClr val="333333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37" name="Google Shape;537;p41"/>
          <p:cNvSpPr/>
          <p:nvPr/>
        </p:nvSpPr>
        <p:spPr>
          <a:xfrm>
            <a:off x="6398375" y="-190500"/>
            <a:ext cx="6078600" cy="18630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41"/>
          <p:cNvSpPr txBox="1"/>
          <p:nvPr/>
        </p:nvSpPr>
        <p:spPr>
          <a:xfrm>
            <a:off x="6722250" y="153600"/>
            <a:ext cx="4922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Problem Definition:</a:t>
            </a:r>
            <a:endParaRPr b="1" sz="2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How can we predict the amount of CO2 Emissions of a vehicle based on its specifications?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/>
          <p:nvPr/>
        </p:nvSpPr>
        <p:spPr>
          <a:xfrm>
            <a:off x="0" y="1606378"/>
            <a:ext cx="12192000" cy="3954163"/>
          </a:xfrm>
          <a:prstGeom prst="rect">
            <a:avLst/>
          </a:prstGeom>
          <a:solidFill>
            <a:srgbClr val="B93E2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b="0" l="16768" r="12026" t="0"/>
          <a:stretch/>
        </p:blipFill>
        <p:spPr>
          <a:xfrm>
            <a:off x="201075" y="0"/>
            <a:ext cx="4883175" cy="6858000"/>
          </a:xfrm>
          <a:prstGeom prst="flowChartProcess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/>
        </p:nvSpPr>
        <p:spPr>
          <a:xfrm>
            <a:off x="5333901" y="2267350"/>
            <a:ext cx="6317700" cy="2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How can vehicle manufacturers design their products to minimize their overall environmental impact? </a:t>
            </a:r>
            <a:endParaRPr b="1" sz="16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3689403" y="1056950"/>
            <a:ext cx="5803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rPr>
              <a:t>Real Life Problem</a:t>
            </a:r>
            <a:endParaRPr sz="2700">
              <a:solidFill>
                <a:schemeClr val="accent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9197147" y="6063706"/>
            <a:ext cx="2851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rPr>
              <a:t>Motivation </a:t>
            </a:r>
            <a:endParaRPr sz="3300">
              <a:solidFill>
                <a:schemeClr val="accent6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2"/>
          <p:cNvSpPr/>
          <p:nvPr/>
        </p:nvSpPr>
        <p:spPr>
          <a:xfrm>
            <a:off x="8859795" y="0"/>
            <a:ext cx="3332100" cy="6858000"/>
          </a:xfrm>
          <a:prstGeom prst="rect">
            <a:avLst/>
          </a:prstGeom>
          <a:solidFill>
            <a:srgbClr val="B93E2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42"/>
          <p:cNvSpPr txBox="1"/>
          <p:nvPr/>
        </p:nvSpPr>
        <p:spPr>
          <a:xfrm>
            <a:off x="587783" y="1262723"/>
            <a:ext cx="4860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Recommendations</a:t>
            </a:r>
            <a:endParaRPr b="1" i="0" sz="1600">
              <a:solidFill>
                <a:srgbClr val="3F3F3F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545" name="Google Shape;54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666750"/>
            <a:ext cx="5372100" cy="5372100"/>
          </a:xfrm>
          <a:prstGeom prst="rect">
            <a:avLst/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6" name="Google Shape;546;p42"/>
          <p:cNvSpPr txBox="1"/>
          <p:nvPr/>
        </p:nvSpPr>
        <p:spPr>
          <a:xfrm>
            <a:off x="587783" y="1816823"/>
            <a:ext cx="48606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Lora"/>
              <a:buChar char="●"/>
            </a:pPr>
            <a:r>
              <a:rPr b="1" lang="en-US" sz="20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Prioritise efforts to reduce fuel consumption</a:t>
            </a:r>
            <a:endParaRPr b="1" sz="2000">
              <a:solidFill>
                <a:srgbClr val="3F3F3F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  <a:latin typeface="Lora"/>
              <a:ea typeface="Lora"/>
              <a:cs typeface="Lora"/>
              <a:sym typeface="Lora"/>
            </a:endParaRPr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Lora"/>
              <a:buChar char="●"/>
            </a:pPr>
            <a:r>
              <a:rPr b="1" lang="en-US" sz="20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Focus on strategies to lower the number of cylinders and engine size in vehicles.</a:t>
            </a:r>
            <a:endParaRPr b="1" sz="2000">
              <a:solidFill>
                <a:srgbClr val="3F3F3F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  <a:latin typeface="Lora"/>
              <a:ea typeface="Lora"/>
              <a:cs typeface="Lora"/>
              <a:sym typeface="Lora"/>
            </a:endParaRPr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Lora"/>
              <a:buChar char="●"/>
            </a:pPr>
            <a:r>
              <a:rPr b="1" lang="en-US" sz="20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Consider choice of fuel</a:t>
            </a:r>
            <a:endParaRPr b="1" sz="2000">
              <a:solidFill>
                <a:srgbClr val="3F3F3F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  <a:latin typeface="Lora"/>
              <a:ea typeface="Lora"/>
              <a:cs typeface="Lora"/>
              <a:sym typeface="Lora"/>
            </a:endParaRPr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Lora"/>
              <a:buChar char="●"/>
            </a:pPr>
            <a:r>
              <a:rPr b="1" lang="en-US" sz="20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Balance </a:t>
            </a:r>
            <a:r>
              <a:rPr b="1" lang="en-US" sz="20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environmental friendliness</a:t>
            </a:r>
            <a:r>
              <a:rPr b="1" lang="en-US" sz="20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 and performance of vehicle</a:t>
            </a:r>
            <a:endParaRPr b="1" sz="2000">
              <a:solidFill>
                <a:srgbClr val="3F3F3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47" name="Google Shape;547;p42"/>
          <p:cNvSpPr txBox="1"/>
          <p:nvPr/>
        </p:nvSpPr>
        <p:spPr>
          <a:xfrm>
            <a:off x="9197147" y="6063706"/>
            <a:ext cx="2851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Conclusion </a:t>
            </a:r>
            <a:endParaRPr sz="33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3"/>
          <p:cNvSpPr/>
          <p:nvPr/>
        </p:nvSpPr>
        <p:spPr>
          <a:xfrm>
            <a:off x="0" y="0"/>
            <a:ext cx="12192000" cy="1098600"/>
          </a:xfrm>
          <a:prstGeom prst="rect">
            <a:avLst/>
          </a:prstGeom>
          <a:solidFill>
            <a:srgbClr val="B93E2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43"/>
          <p:cNvSpPr txBox="1"/>
          <p:nvPr/>
        </p:nvSpPr>
        <p:spPr>
          <a:xfrm>
            <a:off x="394700" y="272250"/>
            <a:ext cx="10258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54" name="Google Shape;554;p43"/>
          <p:cNvSpPr txBox="1"/>
          <p:nvPr/>
        </p:nvSpPr>
        <p:spPr>
          <a:xfrm>
            <a:off x="394700" y="272250"/>
            <a:ext cx="10258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References</a:t>
            </a:r>
            <a:endParaRPr b="1" sz="33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55" name="Google Shape;555;p43"/>
          <p:cNvSpPr txBox="1"/>
          <p:nvPr/>
        </p:nvSpPr>
        <p:spPr>
          <a:xfrm>
            <a:off x="259775" y="1212275"/>
            <a:ext cx="106722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AutoNum type="arabicPeriod"/>
            </a:pPr>
            <a:r>
              <a:rPr lang="en-US" sz="1600" u="sng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https://www.kaggle.com/datasets/debajyotipodder/co2-emission-by-vehicles/data</a:t>
            </a:r>
            <a:endParaRPr sz="1600" u="sng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AutoNum type="arabicPeriod"/>
            </a:pPr>
            <a:r>
              <a:rPr lang="en-US" sz="1600" u="sng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https://www.canada.ca/en/environment-climate-change/services/environmental-indicators/greenhouse-gas-emissions.html</a:t>
            </a:r>
            <a:endParaRPr sz="1600" u="sng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AutoNum type="arabicPeriod"/>
            </a:pPr>
            <a:r>
              <a:rPr lang="en-US" sz="1600" u="sng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https://www.way.com/blog/what-are-cylinders-in-a-car-all-you-need-to-know/</a:t>
            </a:r>
            <a:endParaRPr sz="1600" u="sng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AutoNum type="arabicPeriod"/>
            </a:pPr>
            <a:r>
              <a:rPr lang="en-US" sz="1600" u="sng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https://www.analyticsvidhya.com/blog/2022/08/dealing-with-outliers-using-the-z-score-method/</a:t>
            </a:r>
            <a:endParaRPr sz="1600" u="sng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AutoNum type="arabicPeriod"/>
            </a:pPr>
            <a:r>
              <a:rPr lang="en-US" sz="1600" u="sng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https://saturncloud.io/blog/linear-regression-with-sklearn-using-categorical-variables/#:~:text=To%20use%20categorical%20variables%20in,label%20encoding%2C%20and%20binary%20encoding.</a:t>
            </a:r>
            <a:endParaRPr sz="1600" u="sng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AutoNum type="arabicPeriod"/>
            </a:pPr>
            <a:r>
              <a:rPr lang="en-US" sz="1600" u="sng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https://towardsdatascience.com/random-forest-regression-5f605132d19d</a:t>
            </a:r>
            <a:endParaRPr sz="1600" u="sng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AutoNum type="arabicPeriod"/>
            </a:pPr>
            <a:r>
              <a:rPr lang="en-US" sz="1600" u="sng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https://towardsdatascience.com/a-quick-and-dirty-guide-to-random-forest-regression-52ca0af157f8</a:t>
            </a:r>
            <a:endParaRPr sz="1600" u="sng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AutoNum type="arabicPeriod"/>
            </a:pPr>
            <a:r>
              <a:rPr lang="en-US" sz="1600" u="sng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https://www.analyticsvidhya.com/blog/2018/08/k-nearest-neighbor-introduction-regression-python/</a:t>
            </a:r>
            <a:endParaRPr sz="1600" u="sng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93E2D"/>
        </a:solidFill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4"/>
          <p:cNvSpPr/>
          <p:nvPr/>
        </p:nvSpPr>
        <p:spPr>
          <a:xfrm>
            <a:off x="470350" y="345000"/>
            <a:ext cx="11238600" cy="6168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44"/>
          <p:cNvSpPr txBox="1"/>
          <p:nvPr>
            <p:ph type="title"/>
          </p:nvPr>
        </p:nvSpPr>
        <p:spPr>
          <a:xfrm>
            <a:off x="1133250" y="2306550"/>
            <a:ext cx="9925500" cy="2244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68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Thank You</a:t>
            </a:r>
            <a:endParaRPr b="1" sz="68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93E2D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/>
          <p:nvPr/>
        </p:nvSpPr>
        <p:spPr>
          <a:xfrm>
            <a:off x="470350" y="345000"/>
            <a:ext cx="11238600" cy="6168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6"/>
          <p:cNvSpPr txBox="1"/>
          <p:nvPr>
            <p:ph type="title"/>
          </p:nvPr>
        </p:nvSpPr>
        <p:spPr>
          <a:xfrm>
            <a:off x="1133250" y="2381750"/>
            <a:ext cx="9925500" cy="2244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49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How can we predict the amount of CO2 Emissions of a vehicle </a:t>
            </a:r>
            <a:r>
              <a:rPr b="1" lang="en-US" sz="49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based</a:t>
            </a:r>
            <a:r>
              <a:rPr b="1" lang="en-US" sz="49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 on its </a:t>
            </a:r>
            <a:r>
              <a:rPr b="1" lang="en-US" sz="49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specifications</a:t>
            </a:r>
            <a:r>
              <a:rPr b="1" lang="en-US" sz="49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?</a:t>
            </a:r>
            <a:endParaRPr b="1" sz="49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3134553" y="1764175"/>
            <a:ext cx="5922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Problem Definition</a:t>
            </a:r>
            <a:endParaRPr sz="27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/>
          <p:nvPr/>
        </p:nvSpPr>
        <p:spPr>
          <a:xfrm>
            <a:off x="0" y="0"/>
            <a:ext cx="1065600" cy="6858000"/>
          </a:xfrm>
          <a:prstGeom prst="rect">
            <a:avLst/>
          </a:prstGeom>
          <a:solidFill>
            <a:srgbClr val="B93E2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Google Shape;12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830" y="276350"/>
            <a:ext cx="2322766" cy="862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863" y="3389875"/>
            <a:ext cx="11221127" cy="26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 txBox="1"/>
          <p:nvPr/>
        </p:nvSpPr>
        <p:spPr>
          <a:xfrm>
            <a:off x="7669475" y="748675"/>
            <a:ext cx="3033900" cy="16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Size of Dataset: 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B93E2D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7385 rows</a:t>
            </a:r>
            <a:endParaRPr b="1" sz="3000">
              <a:solidFill>
                <a:srgbClr val="B93E2D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B93E2D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12 columns</a:t>
            </a:r>
            <a:endParaRPr b="1" sz="3000">
              <a:solidFill>
                <a:srgbClr val="B93E2D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28" name="Google Shape;128;p17"/>
          <p:cNvSpPr txBox="1"/>
          <p:nvPr/>
        </p:nvSpPr>
        <p:spPr>
          <a:xfrm>
            <a:off x="7669475" y="6063700"/>
            <a:ext cx="4378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rPr>
              <a:t>Sample Collection</a:t>
            </a:r>
            <a:r>
              <a:rPr lang="en-US" sz="3300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endParaRPr sz="3300">
              <a:solidFill>
                <a:schemeClr val="accent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1486550" y="1139135"/>
            <a:ext cx="422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https://www.kaggle.com/datasets/debajyotipodder/co2-emission-by-vehicles/data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30" name="Google Shape;13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6550" y="1823022"/>
            <a:ext cx="2877844" cy="652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 txBox="1"/>
          <p:nvPr/>
        </p:nvSpPr>
        <p:spPr>
          <a:xfrm>
            <a:off x="1486550" y="2475778"/>
            <a:ext cx="422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https://open.canada.ca/data/en/dataset/98f1a129-f628-4ce4-b24d-6f16bf24dd64#wb-auto-6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/>
          <p:nvPr/>
        </p:nvSpPr>
        <p:spPr>
          <a:xfrm>
            <a:off x="-79" y="0"/>
            <a:ext cx="7849200" cy="6858000"/>
          </a:xfrm>
          <a:prstGeom prst="rect">
            <a:avLst/>
          </a:prstGeom>
          <a:solidFill>
            <a:srgbClr val="B93E2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421833" y="337623"/>
            <a:ext cx="4860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Variables</a:t>
            </a:r>
            <a:endParaRPr b="1" i="0" sz="33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38" name="Google Shape;138;p18"/>
          <p:cNvSpPr txBox="1"/>
          <p:nvPr/>
        </p:nvSpPr>
        <p:spPr>
          <a:xfrm>
            <a:off x="7669475" y="6063700"/>
            <a:ext cx="4378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rPr>
              <a:t>Data Preparation</a:t>
            </a:r>
            <a:r>
              <a:rPr lang="en-US" sz="3300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endParaRPr sz="3300">
              <a:solidFill>
                <a:schemeClr val="accent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2983050" y="959825"/>
            <a:ext cx="2423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Response</a:t>
            </a:r>
            <a:endParaRPr b="1" sz="27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40" name="Google Shape;14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8405" y="1021475"/>
            <a:ext cx="6355871" cy="4815050"/>
          </a:xfrm>
          <a:prstGeom prst="rect">
            <a:avLst/>
          </a:prstGeom>
          <a:noFill/>
          <a:ln cap="flat" cmpd="sng" w="38100">
            <a:solidFill>
              <a:srgbClr val="B93E2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1" name="Google Shape;141;p18"/>
          <p:cNvSpPr/>
          <p:nvPr/>
        </p:nvSpPr>
        <p:spPr>
          <a:xfrm>
            <a:off x="4832850" y="1094375"/>
            <a:ext cx="573900" cy="331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2" name="Google Shape;142;p18"/>
          <p:cNvCxnSpPr/>
          <p:nvPr/>
        </p:nvCxnSpPr>
        <p:spPr>
          <a:xfrm>
            <a:off x="5640800" y="1712700"/>
            <a:ext cx="2316000" cy="0"/>
          </a:xfrm>
          <a:prstGeom prst="straightConnector1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18"/>
          <p:cNvCxnSpPr/>
          <p:nvPr/>
        </p:nvCxnSpPr>
        <p:spPr>
          <a:xfrm>
            <a:off x="5694500" y="5168450"/>
            <a:ext cx="5745000" cy="0"/>
          </a:xfrm>
          <a:prstGeom prst="straightConnector1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18"/>
          <p:cNvCxnSpPr/>
          <p:nvPr/>
        </p:nvCxnSpPr>
        <p:spPr>
          <a:xfrm>
            <a:off x="5640800" y="2062600"/>
            <a:ext cx="2316000" cy="0"/>
          </a:xfrm>
          <a:prstGeom prst="straightConnector1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8"/>
          <p:cNvCxnSpPr/>
          <p:nvPr/>
        </p:nvCxnSpPr>
        <p:spPr>
          <a:xfrm>
            <a:off x="5694500" y="5572200"/>
            <a:ext cx="5745000" cy="0"/>
          </a:xfrm>
          <a:prstGeom prst="straightConnector1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18"/>
          <p:cNvCxnSpPr/>
          <p:nvPr/>
        </p:nvCxnSpPr>
        <p:spPr>
          <a:xfrm>
            <a:off x="5694500" y="4764700"/>
            <a:ext cx="5745000" cy="0"/>
          </a:xfrm>
          <a:prstGeom prst="straightConnector1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" name="Google Shape;147;p18"/>
          <p:cNvSpPr txBox="1"/>
          <p:nvPr/>
        </p:nvSpPr>
        <p:spPr>
          <a:xfrm>
            <a:off x="2983050" y="1582025"/>
            <a:ext cx="3159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Not specifications</a:t>
            </a:r>
            <a:endParaRPr sz="22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8" name="Google Shape;148;p18"/>
          <p:cNvSpPr txBox="1"/>
          <p:nvPr/>
        </p:nvSpPr>
        <p:spPr>
          <a:xfrm>
            <a:off x="578075" y="4559725"/>
            <a:ext cx="54390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Accounted for in Fuel Consumption Comb (L/100 km)</a:t>
            </a:r>
            <a:endParaRPr sz="22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ora"/>
              <a:buChar char="●"/>
            </a:pPr>
            <a:r>
              <a:rPr lang="en-US" sz="22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55% City 45% Hwy</a:t>
            </a:r>
            <a:endParaRPr sz="22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9" name="Google Shape;149;p18"/>
          <p:cNvSpPr/>
          <p:nvPr/>
        </p:nvSpPr>
        <p:spPr>
          <a:xfrm>
            <a:off x="4832850" y="2279525"/>
            <a:ext cx="573900" cy="2246100"/>
          </a:xfrm>
          <a:prstGeom prst="leftArrow">
            <a:avLst>
              <a:gd fmla="val 50000" name="adj1"/>
              <a:gd fmla="val 71959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8"/>
          <p:cNvSpPr txBox="1"/>
          <p:nvPr/>
        </p:nvSpPr>
        <p:spPr>
          <a:xfrm>
            <a:off x="2712675" y="3108525"/>
            <a:ext cx="2423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Predictors</a:t>
            </a:r>
            <a:endParaRPr b="1" sz="27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/>
          <p:nvPr/>
        </p:nvSpPr>
        <p:spPr>
          <a:xfrm>
            <a:off x="0" y="0"/>
            <a:ext cx="3751200" cy="6858000"/>
          </a:xfrm>
          <a:prstGeom prst="rect">
            <a:avLst/>
          </a:prstGeom>
          <a:solidFill>
            <a:srgbClr val="B93E2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9"/>
          <p:cNvSpPr/>
          <p:nvPr/>
        </p:nvSpPr>
        <p:spPr>
          <a:xfrm rot="-638">
            <a:off x="3751200" y="148"/>
            <a:ext cx="1616700" cy="6857700"/>
          </a:xfrm>
          <a:prstGeom prst="rightArrow">
            <a:avLst>
              <a:gd fmla="val 50000" name="adj1"/>
              <a:gd fmla="val 174797" name="adj2"/>
            </a:avLst>
          </a:prstGeom>
          <a:solidFill>
            <a:srgbClr val="B93E2D"/>
          </a:solidFill>
          <a:ln cap="flat" cmpd="sng" w="38100">
            <a:solidFill>
              <a:srgbClr val="B93E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7669475" y="6063700"/>
            <a:ext cx="4378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rPr>
              <a:t>Data Preparation </a:t>
            </a:r>
            <a:endParaRPr sz="3300">
              <a:solidFill>
                <a:schemeClr val="accent6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58" name="Google Shape;15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476" y="732726"/>
            <a:ext cx="1905800" cy="5392549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9" name="Google Shape;15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0175" y="732718"/>
            <a:ext cx="2053236" cy="5392550"/>
          </a:xfrm>
          <a:prstGeom prst="rect">
            <a:avLst/>
          </a:prstGeom>
          <a:noFill/>
          <a:ln cap="flat" cmpd="sng" w="38100">
            <a:solidFill>
              <a:srgbClr val="B93E2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0" name="Google Shape;16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07536" y="827263"/>
            <a:ext cx="1215575" cy="5203474"/>
          </a:xfrm>
          <a:prstGeom prst="rect">
            <a:avLst/>
          </a:prstGeom>
          <a:noFill/>
          <a:ln cap="flat" cmpd="sng" w="38100">
            <a:solidFill>
              <a:srgbClr val="B93E2D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/>
          <p:nvPr/>
        </p:nvSpPr>
        <p:spPr>
          <a:xfrm>
            <a:off x="0" y="0"/>
            <a:ext cx="1279200" cy="6858000"/>
          </a:xfrm>
          <a:prstGeom prst="rect">
            <a:avLst/>
          </a:prstGeom>
          <a:solidFill>
            <a:srgbClr val="B93E2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0"/>
          <p:cNvSpPr txBox="1"/>
          <p:nvPr/>
        </p:nvSpPr>
        <p:spPr>
          <a:xfrm>
            <a:off x="7669475" y="6063700"/>
            <a:ext cx="4378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rPr>
              <a:t>Data Preparation </a:t>
            </a:r>
            <a:endParaRPr sz="3300">
              <a:solidFill>
                <a:schemeClr val="accent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7" name="Google Shape;167;p20"/>
          <p:cNvSpPr txBox="1"/>
          <p:nvPr/>
        </p:nvSpPr>
        <p:spPr>
          <a:xfrm>
            <a:off x="1484675" y="833950"/>
            <a:ext cx="4768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Check for Duplicated Data </a:t>
            </a:r>
            <a:endParaRPr b="1" sz="2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68" name="Google Shape;16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100" y="1698575"/>
            <a:ext cx="5390325" cy="9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9475" y="1519750"/>
            <a:ext cx="3643300" cy="12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0"/>
          <p:cNvSpPr txBox="1"/>
          <p:nvPr/>
        </p:nvSpPr>
        <p:spPr>
          <a:xfrm>
            <a:off x="1589300" y="3238500"/>
            <a:ext cx="4768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Check for Missing Data </a:t>
            </a:r>
            <a:endParaRPr b="1" sz="2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71" name="Google Shape;17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9300" y="4087325"/>
            <a:ext cx="5856774" cy="7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10701" y="4090875"/>
            <a:ext cx="4373015" cy="9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/>
          <p:nvPr/>
        </p:nvSpPr>
        <p:spPr>
          <a:xfrm>
            <a:off x="0" y="0"/>
            <a:ext cx="1279200" cy="6858000"/>
          </a:xfrm>
          <a:prstGeom prst="rect">
            <a:avLst/>
          </a:prstGeom>
          <a:solidFill>
            <a:srgbClr val="B93E2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1"/>
          <p:cNvSpPr txBox="1"/>
          <p:nvPr/>
        </p:nvSpPr>
        <p:spPr>
          <a:xfrm>
            <a:off x="7669475" y="6063700"/>
            <a:ext cx="4378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rPr>
              <a:t>Exploratory Analysis</a:t>
            </a:r>
            <a:r>
              <a:rPr lang="en-US" sz="3300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endParaRPr sz="3300">
              <a:solidFill>
                <a:schemeClr val="accent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79" name="Google Shape;179;p21"/>
          <p:cNvSpPr txBox="1"/>
          <p:nvPr/>
        </p:nvSpPr>
        <p:spPr>
          <a:xfrm>
            <a:off x="1499075" y="376275"/>
            <a:ext cx="6170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CO2 Emissions</a:t>
            </a:r>
            <a:endParaRPr b="1" i="0" sz="1600">
              <a:solidFill>
                <a:srgbClr val="3F3F3F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80" name="Google Shape;18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900" y="1151725"/>
            <a:ext cx="7666200" cy="2312028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1"/>
          <p:cNvSpPr/>
          <p:nvPr/>
        </p:nvSpPr>
        <p:spPr>
          <a:xfrm>
            <a:off x="6974600" y="1760750"/>
            <a:ext cx="1914000" cy="941100"/>
          </a:xfrm>
          <a:prstGeom prst="rect">
            <a:avLst/>
          </a:prstGeom>
          <a:noFill/>
          <a:ln cap="flat" cmpd="sng" w="38100">
            <a:solidFill>
              <a:srgbClr val="B93E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1"/>
          <p:cNvSpPr txBox="1"/>
          <p:nvPr/>
        </p:nvSpPr>
        <p:spPr>
          <a:xfrm>
            <a:off x="9388800" y="1946588"/>
            <a:ext cx="1467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Outliers</a:t>
            </a:r>
            <a:endParaRPr sz="2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3" name="Google Shape;183;p21"/>
          <p:cNvSpPr txBox="1"/>
          <p:nvPr/>
        </p:nvSpPr>
        <p:spPr>
          <a:xfrm>
            <a:off x="9388800" y="4220400"/>
            <a:ext cx="1794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Positively Skewed</a:t>
            </a:r>
            <a:endParaRPr sz="2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84" name="Google Shape;18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2650" y="3463753"/>
            <a:ext cx="7274445" cy="2295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frida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678EB"/>
      </a:accent1>
      <a:accent2>
        <a:srgbClr val="FE2020"/>
      </a:accent2>
      <a:accent3>
        <a:srgbClr val="7030A0"/>
      </a:accent3>
      <a:accent4>
        <a:srgbClr val="00B050"/>
      </a:accent4>
      <a:accent5>
        <a:srgbClr val="FFC000"/>
      </a:accent5>
      <a:accent6>
        <a:srgbClr val="C0000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